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69" r:id="rId3"/>
    <p:sldId id="291" r:id="rId4"/>
    <p:sldId id="292" r:id="rId5"/>
    <p:sldId id="293" r:id="rId6"/>
    <p:sldId id="294" r:id="rId7"/>
    <p:sldId id="274" r:id="rId8"/>
    <p:sldId id="295" r:id="rId9"/>
    <p:sldId id="296" r:id="rId10"/>
    <p:sldId id="297" r:id="rId11"/>
    <p:sldId id="298" r:id="rId12"/>
    <p:sldId id="299" r:id="rId13"/>
    <p:sldId id="275" r:id="rId14"/>
    <p:sldId id="302" r:id="rId15"/>
    <p:sldId id="300" r:id="rId16"/>
    <p:sldId id="301" r:id="rId17"/>
    <p:sldId id="276" r:id="rId18"/>
    <p:sldId id="273" r:id="rId19"/>
    <p:sldId id="277" r:id="rId20"/>
    <p:sldId id="278" r:id="rId21"/>
    <p:sldId id="303" r:id="rId22"/>
    <p:sldId id="304" r:id="rId23"/>
    <p:sldId id="279" r:id="rId24"/>
    <p:sldId id="306" r:id="rId25"/>
    <p:sldId id="305" r:id="rId26"/>
    <p:sldId id="280" r:id="rId27"/>
    <p:sldId id="271" r:id="rId28"/>
    <p:sldId id="307" r:id="rId29"/>
    <p:sldId id="308" r:id="rId30"/>
    <p:sldId id="309" r:id="rId31"/>
    <p:sldId id="283" r:id="rId32"/>
    <p:sldId id="270" r:id="rId33"/>
    <p:sldId id="286" r:id="rId34"/>
    <p:sldId id="284" r:id="rId35"/>
    <p:sldId id="285" r:id="rId36"/>
    <p:sldId id="289" r:id="rId37"/>
    <p:sldId id="310" r:id="rId38"/>
    <p:sldId id="290" r:id="rId39"/>
    <p:sldId id="287" r:id="rId40"/>
    <p:sldId id="288" r:id="rId41"/>
    <p:sldId id="272" r:id="rId42"/>
    <p:sldId id="26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23" autoAdjust="0"/>
  </p:normalViewPr>
  <p:slideViewPr>
    <p:cSldViewPr snapToGrid="0">
      <p:cViewPr>
        <p:scale>
          <a:sx n="66" d="100"/>
          <a:sy n="66" d="100"/>
        </p:scale>
        <p:origin x="15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16:01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16:01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16:01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16:01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16:01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16:01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16:01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16:01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16:01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16:01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16:01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Open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source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371273" y="6354246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Eszközök futtatása Pythonnal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Eszközök </a:t>
            </a:r>
            <a:r>
              <a:rPr lang="hu-HU" dirty="0"/>
              <a:t>futtatása Pythonnal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smtClean="0"/>
              <a:t>GIS</a:t>
            </a:r>
          </a:p>
          <a:p>
            <a:r>
              <a:rPr lang="hu-HU" dirty="0" smtClean="0"/>
              <a:t>2023.04.05.</a:t>
            </a:r>
            <a:endParaRPr lang="hu-HU" dirty="0" smtClean="0"/>
          </a:p>
          <a:p>
            <a:r>
              <a:rPr lang="hu-HU" dirty="0" err="1" smtClean="0"/>
              <a:t>Bede-Fazekas</a:t>
            </a:r>
            <a:r>
              <a:rPr lang="hu-HU" dirty="0" smtClean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2400"/>
            <a:ext cx="1885950" cy="1905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r>
              <a:rPr lang="hu-HU" dirty="0" smtClean="0"/>
              <a:t>Raszter</a:t>
            </a:r>
          </a:p>
          <a:p>
            <a:pPr lvl="1"/>
            <a:r>
              <a:rPr lang="hu-HU" dirty="0" err="1" smtClean="0"/>
              <a:t>raszterkalkulátor</a:t>
            </a:r>
            <a:r>
              <a:rPr lang="hu-HU" dirty="0" smtClean="0"/>
              <a:t>, igazítás, </a:t>
            </a:r>
            <a:r>
              <a:rPr lang="hu-HU" dirty="0" err="1" smtClean="0"/>
              <a:t>georeferálás</a:t>
            </a:r>
            <a:endParaRPr lang="hu-HU" dirty="0" smtClean="0"/>
          </a:p>
          <a:p>
            <a:pPr lvl="1"/>
            <a:r>
              <a:rPr lang="hu-HU" dirty="0" smtClean="0"/>
              <a:t>Elemzés: távolságszámítás, mozgó ablak, terepjellemzők (kitettség, lejtőszög, TRI, TPI, domborzatárnyékolás)</a:t>
            </a:r>
          </a:p>
          <a:p>
            <a:pPr lvl="1"/>
            <a:r>
              <a:rPr lang="hu-HU" dirty="0" smtClean="0"/>
              <a:t>Vetületek: vetületmódosítás, transzformáció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Egyebek: mozaik felosztása és összevonása</a:t>
            </a:r>
          </a:p>
          <a:p>
            <a:pPr lvl="1"/>
            <a:r>
              <a:rPr lang="hu-HU" dirty="0" smtClean="0"/>
              <a:t>Kivonat: vágás, maszkolás</a:t>
            </a:r>
          </a:p>
          <a:p>
            <a:pPr lvl="1"/>
            <a:r>
              <a:rPr lang="hu-HU" dirty="0" smtClean="0"/>
              <a:t>Konverzió: formátumok, színkezelés, raszter </a:t>
            </a:r>
            <a:r>
              <a:rPr lang="hu-HU" dirty="0" smtClean="0">
                <a:sym typeface="Wingdings" panose="05000000000000000000" pitchFamily="2" charset="2"/>
              </a:rPr>
              <a:t>↔ vektor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16:07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10248900" y="26670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2400"/>
            <a:ext cx="1885950" cy="1905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r>
              <a:rPr lang="hu-HU" dirty="0" smtClean="0"/>
              <a:t>Raszter</a:t>
            </a:r>
          </a:p>
          <a:p>
            <a:pPr lvl="1"/>
            <a:r>
              <a:rPr lang="hu-HU" dirty="0" err="1" smtClean="0"/>
              <a:t>raszterkalkulátor</a:t>
            </a:r>
            <a:r>
              <a:rPr lang="hu-HU" dirty="0" smtClean="0"/>
              <a:t>, igazítás, </a:t>
            </a:r>
            <a:r>
              <a:rPr lang="hu-HU" dirty="0" err="1" smtClean="0"/>
              <a:t>georeferálás</a:t>
            </a:r>
            <a:endParaRPr lang="hu-HU" dirty="0" smtClean="0"/>
          </a:p>
          <a:p>
            <a:pPr lvl="1"/>
            <a:r>
              <a:rPr lang="hu-HU" dirty="0" smtClean="0"/>
              <a:t>Elemzés: távolságszámítás, mozgó ablak, terepjellemzők (kitettség, lejtőszög, TRI, TPI, domborzatárnyékolás)</a:t>
            </a:r>
          </a:p>
          <a:p>
            <a:pPr lvl="1"/>
            <a:r>
              <a:rPr lang="hu-HU" dirty="0" smtClean="0"/>
              <a:t>Vetületek: vetületmódosítás, transzformáció</a:t>
            </a:r>
          </a:p>
          <a:p>
            <a:pPr lvl="1"/>
            <a:r>
              <a:rPr lang="hu-HU" dirty="0" smtClean="0"/>
              <a:t>Egyebek: mozaik felosztása és összevonása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Kivonat: vágás, maszkolás</a:t>
            </a:r>
          </a:p>
          <a:p>
            <a:pPr lvl="1"/>
            <a:r>
              <a:rPr lang="hu-HU" dirty="0" smtClean="0"/>
              <a:t>Konverzió: formátumok, színkezelés, raszter </a:t>
            </a:r>
            <a:r>
              <a:rPr lang="hu-HU" dirty="0" smtClean="0">
                <a:sym typeface="Wingdings" panose="05000000000000000000" pitchFamily="2" charset="2"/>
              </a:rPr>
              <a:t>↔ vektor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16:07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10248900" y="28956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2400"/>
            <a:ext cx="1885950" cy="1905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r>
              <a:rPr lang="hu-HU" dirty="0" smtClean="0"/>
              <a:t>Raszter</a:t>
            </a:r>
          </a:p>
          <a:p>
            <a:pPr lvl="1"/>
            <a:r>
              <a:rPr lang="hu-HU" dirty="0" err="1" smtClean="0"/>
              <a:t>raszterkalkulátor</a:t>
            </a:r>
            <a:r>
              <a:rPr lang="hu-HU" dirty="0" smtClean="0"/>
              <a:t>, igazítás, </a:t>
            </a:r>
            <a:r>
              <a:rPr lang="hu-HU" dirty="0" err="1" smtClean="0"/>
              <a:t>georeferálás</a:t>
            </a:r>
            <a:endParaRPr lang="hu-HU" dirty="0" smtClean="0"/>
          </a:p>
          <a:p>
            <a:pPr lvl="1"/>
            <a:r>
              <a:rPr lang="hu-HU" dirty="0" smtClean="0"/>
              <a:t>Elemzés: távolságszámítás, mozgó ablak, terepjellemzők (kitettség, lejtőszög, TRI, TPI, domborzatárnyékolás)</a:t>
            </a:r>
          </a:p>
          <a:p>
            <a:pPr lvl="1"/>
            <a:r>
              <a:rPr lang="hu-HU" dirty="0" smtClean="0"/>
              <a:t>Vetületek: vetületmódosítás, transzformáció</a:t>
            </a:r>
          </a:p>
          <a:p>
            <a:pPr lvl="1"/>
            <a:r>
              <a:rPr lang="hu-HU" dirty="0" smtClean="0"/>
              <a:t>Egyebek: mozaik felosztása és összevonása</a:t>
            </a:r>
          </a:p>
          <a:p>
            <a:pPr lvl="1"/>
            <a:r>
              <a:rPr lang="hu-HU" dirty="0" smtClean="0"/>
              <a:t>Kivonat: vágás, maszkolás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Konverzió: formátumok, színkezelés, raszter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↔ vektor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16:07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10248900" y="31115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legtöbb eszköz megbújik az eszköztárban</a:t>
            </a:r>
          </a:p>
          <a:p>
            <a:pPr lvl="1"/>
            <a:r>
              <a:rPr lang="hu-HU" dirty="0" smtClean="0"/>
              <a:t>"Feldolgozás eszköztár"</a:t>
            </a:r>
          </a:p>
          <a:p>
            <a:pPr lvl="1"/>
            <a:r>
              <a:rPr lang="hu-HU" dirty="0" smtClean="0"/>
              <a:t>Feldolgozás &gt; Eszköztár…</a:t>
            </a:r>
          </a:p>
          <a:p>
            <a:pPr lvl="1"/>
            <a:r>
              <a:rPr lang="hu-HU" dirty="0" err="1" smtClean="0"/>
              <a:t>Ctrl</a:t>
            </a:r>
            <a:r>
              <a:rPr lang="hu-HU" dirty="0" smtClean="0"/>
              <a:t>+Alt+T</a:t>
            </a:r>
          </a:p>
          <a:p>
            <a:pPr lvl="1"/>
            <a:r>
              <a:rPr lang="hu-HU" dirty="0" smtClean="0"/>
              <a:t>Attribútumok eszköztár &gt; </a:t>
            </a:r>
            <a:r>
              <a:rPr lang="hu-HU" dirty="0" err="1" smtClean="0"/>
              <a:t>Eszköztár</a:t>
            </a:r>
            <a:r>
              <a:rPr lang="hu-HU" dirty="0" smtClean="0"/>
              <a:t> gomb</a:t>
            </a:r>
          </a:p>
          <a:p>
            <a:r>
              <a:rPr lang="hu-HU" dirty="0" smtClean="0"/>
              <a:t>bővíthető</a:t>
            </a:r>
          </a:p>
          <a:p>
            <a:pPr lvl="1"/>
            <a:r>
              <a:rPr lang="hu-HU" dirty="0" smtClean="0"/>
              <a:t>modulokkal</a:t>
            </a:r>
          </a:p>
          <a:p>
            <a:pPr lvl="1"/>
            <a:r>
              <a:rPr lang="hu-HU" dirty="0" err="1" smtClean="0"/>
              <a:t>szkripteszközökkel</a:t>
            </a:r>
            <a:r>
              <a:rPr lang="hu-HU" dirty="0" smtClean="0"/>
              <a:t> (Python, R stb.)</a:t>
            </a:r>
          </a:p>
          <a:p>
            <a:pPr lvl="1"/>
            <a:r>
              <a:rPr lang="hu-HU" dirty="0" smtClean="0"/>
              <a:t>modelleszközökkel </a:t>
            </a:r>
            <a:r>
              <a:rPr lang="hu-HU" dirty="0" smtClean="0"/>
              <a:t>(Grafikus modellezővel hozhatjuk létre)</a:t>
            </a:r>
            <a:endParaRPr lang="hu-HU" dirty="0" smtClean="0"/>
          </a:p>
          <a:p>
            <a:r>
              <a:rPr lang="hu-HU" dirty="0" smtClean="0"/>
              <a:t>GRASS GIS-, SAGA GIS- és </a:t>
            </a:r>
            <a:r>
              <a:rPr lang="hu-HU" dirty="0" err="1" smtClean="0"/>
              <a:t>GDAL-eszközök</a:t>
            </a:r>
            <a:endParaRPr lang="hu-HU" dirty="0" smtClean="0"/>
          </a:p>
          <a:p>
            <a:r>
              <a:rPr lang="hu-HU" dirty="0" smtClean="0"/>
              <a:t>kereső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081337"/>
            <a:ext cx="295275" cy="29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4676774"/>
            <a:ext cx="295275" cy="2762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3" y="4361655"/>
            <a:ext cx="276225" cy="2286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46" y="4337842"/>
            <a:ext cx="276225" cy="2762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8633" y="174173"/>
            <a:ext cx="2492392" cy="6567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96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legtöbb eszköz megbújik az eszköztárban</a:t>
            </a:r>
          </a:p>
          <a:p>
            <a:pPr lvl="1"/>
            <a:r>
              <a:rPr lang="hu-HU" dirty="0" smtClean="0"/>
              <a:t>"Feldolgozás eszköztár"</a:t>
            </a:r>
          </a:p>
          <a:p>
            <a:pPr lvl="1"/>
            <a:r>
              <a:rPr lang="hu-HU" dirty="0" smtClean="0"/>
              <a:t>Feldolgozás &gt; Eszköztár…</a:t>
            </a:r>
          </a:p>
          <a:p>
            <a:pPr lvl="1"/>
            <a:r>
              <a:rPr lang="hu-HU" dirty="0" err="1" smtClean="0"/>
              <a:t>Ctrl</a:t>
            </a:r>
            <a:r>
              <a:rPr lang="hu-HU" dirty="0" smtClean="0"/>
              <a:t>+Alt+T</a:t>
            </a:r>
          </a:p>
          <a:p>
            <a:pPr lvl="1"/>
            <a:r>
              <a:rPr lang="hu-HU" dirty="0" smtClean="0"/>
              <a:t>Attribútumok eszköztár &gt; </a:t>
            </a:r>
            <a:r>
              <a:rPr lang="hu-HU" dirty="0" err="1" smtClean="0"/>
              <a:t>Eszköztár</a:t>
            </a:r>
            <a:r>
              <a:rPr lang="hu-HU" dirty="0" smtClean="0"/>
              <a:t> gomb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bővíthető</a:t>
            </a:r>
          </a:p>
          <a:p>
            <a:pPr lvl="1"/>
            <a:r>
              <a:rPr lang="hu-HU" dirty="0" smtClean="0"/>
              <a:t>modulokkal</a:t>
            </a:r>
          </a:p>
          <a:p>
            <a:pPr lvl="1"/>
            <a:r>
              <a:rPr lang="hu-HU" dirty="0" err="1" smtClean="0"/>
              <a:t>szkripteszközökkel</a:t>
            </a:r>
            <a:r>
              <a:rPr lang="hu-HU" dirty="0" smtClean="0"/>
              <a:t> (Python, R stb.)</a:t>
            </a:r>
          </a:p>
          <a:p>
            <a:pPr lvl="1"/>
            <a:r>
              <a:rPr lang="hu-HU" dirty="0" smtClean="0"/>
              <a:t>modelleszközökkel </a:t>
            </a:r>
            <a:r>
              <a:rPr lang="hu-HU" dirty="0" smtClean="0"/>
              <a:t>(Grafikus modellezővel hozhatjuk létre)</a:t>
            </a:r>
            <a:endParaRPr lang="hu-HU" dirty="0" smtClean="0"/>
          </a:p>
          <a:p>
            <a:r>
              <a:rPr lang="hu-HU" dirty="0" smtClean="0"/>
              <a:t>GRASS GIS-, SAGA GIS- és </a:t>
            </a:r>
            <a:r>
              <a:rPr lang="hu-HU" dirty="0" err="1" smtClean="0"/>
              <a:t>GDAL-eszközök</a:t>
            </a:r>
            <a:endParaRPr lang="hu-HU" dirty="0" smtClean="0"/>
          </a:p>
          <a:p>
            <a:r>
              <a:rPr lang="hu-HU" dirty="0" smtClean="0"/>
              <a:t>kereső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081337"/>
            <a:ext cx="295275" cy="29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4676774"/>
            <a:ext cx="295275" cy="2762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3" y="4361655"/>
            <a:ext cx="276225" cy="2286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46" y="4337842"/>
            <a:ext cx="276225" cy="2762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8633" y="174173"/>
            <a:ext cx="2492392" cy="6567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/>
          <p:cNvSpPr/>
          <p:nvPr/>
        </p:nvSpPr>
        <p:spPr>
          <a:xfrm flipV="1">
            <a:off x="9480533" y="330199"/>
            <a:ext cx="730267" cy="292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legtöbb eszköz megbújik az eszköztárban</a:t>
            </a:r>
          </a:p>
          <a:p>
            <a:pPr lvl="1"/>
            <a:r>
              <a:rPr lang="hu-HU" dirty="0" smtClean="0"/>
              <a:t>"Feldolgozás eszköztár"</a:t>
            </a:r>
          </a:p>
          <a:p>
            <a:pPr lvl="1"/>
            <a:r>
              <a:rPr lang="hu-HU" dirty="0" smtClean="0"/>
              <a:t>Feldolgozás &gt; Eszköztár…</a:t>
            </a:r>
          </a:p>
          <a:p>
            <a:pPr lvl="1"/>
            <a:r>
              <a:rPr lang="hu-HU" dirty="0" err="1" smtClean="0"/>
              <a:t>Ctrl</a:t>
            </a:r>
            <a:r>
              <a:rPr lang="hu-HU" dirty="0" smtClean="0"/>
              <a:t>+Alt+T</a:t>
            </a:r>
          </a:p>
          <a:p>
            <a:pPr lvl="1"/>
            <a:r>
              <a:rPr lang="hu-HU" dirty="0" smtClean="0"/>
              <a:t>Attribútumok eszköztár &gt; </a:t>
            </a:r>
            <a:r>
              <a:rPr lang="hu-HU" dirty="0" err="1" smtClean="0"/>
              <a:t>Eszköztár</a:t>
            </a:r>
            <a:r>
              <a:rPr lang="hu-HU" dirty="0" smtClean="0"/>
              <a:t> gomb</a:t>
            </a:r>
          </a:p>
          <a:p>
            <a:r>
              <a:rPr lang="hu-HU" dirty="0" smtClean="0"/>
              <a:t>bővíthető</a:t>
            </a:r>
          </a:p>
          <a:p>
            <a:pPr lvl="1"/>
            <a:r>
              <a:rPr lang="hu-HU" dirty="0" smtClean="0"/>
              <a:t>modulokkal</a:t>
            </a:r>
          </a:p>
          <a:p>
            <a:pPr lvl="1"/>
            <a:r>
              <a:rPr lang="hu-HU" dirty="0" err="1" smtClean="0"/>
              <a:t>szkripteszközökkel</a:t>
            </a:r>
            <a:r>
              <a:rPr lang="hu-HU" dirty="0" smtClean="0"/>
              <a:t> (Python, R stb.)</a:t>
            </a:r>
          </a:p>
          <a:p>
            <a:pPr lvl="1"/>
            <a:r>
              <a:rPr lang="hu-HU" dirty="0" smtClean="0"/>
              <a:t>modelleszközökkel </a:t>
            </a:r>
            <a:r>
              <a:rPr lang="hu-HU" dirty="0" smtClean="0"/>
              <a:t>(Grafikus modellezővel hozhatjuk létre)</a:t>
            </a:r>
            <a:endParaRPr lang="hu-HU" dirty="0" smtClean="0"/>
          </a:p>
          <a:p>
            <a:r>
              <a:rPr lang="hu-HU" dirty="0" smtClean="0">
                <a:solidFill>
                  <a:srgbClr val="FF0000"/>
                </a:solidFill>
              </a:rPr>
              <a:t>GRASS GIS-, SAGA GIS- és </a:t>
            </a:r>
            <a:r>
              <a:rPr lang="hu-HU" dirty="0" err="1" smtClean="0">
                <a:solidFill>
                  <a:srgbClr val="FF0000"/>
                </a:solidFill>
              </a:rPr>
              <a:t>GDAL-eszközök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kereső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081337"/>
            <a:ext cx="295275" cy="29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4676774"/>
            <a:ext cx="295275" cy="2762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3" y="4361655"/>
            <a:ext cx="276225" cy="2286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46" y="4337842"/>
            <a:ext cx="276225" cy="2762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8633" y="174173"/>
            <a:ext cx="2492392" cy="6567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/>
          <p:cNvSpPr/>
          <p:nvPr/>
        </p:nvSpPr>
        <p:spPr>
          <a:xfrm flipV="1">
            <a:off x="9424987" y="5753100"/>
            <a:ext cx="2681287" cy="988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legtöbb eszköz megbújik az eszköztárban</a:t>
            </a:r>
          </a:p>
          <a:p>
            <a:pPr lvl="1"/>
            <a:r>
              <a:rPr lang="hu-HU" dirty="0" smtClean="0"/>
              <a:t>"Feldolgozás eszköztár"</a:t>
            </a:r>
          </a:p>
          <a:p>
            <a:pPr lvl="1"/>
            <a:r>
              <a:rPr lang="hu-HU" dirty="0" smtClean="0"/>
              <a:t>Feldolgozás &gt; Eszköztár…</a:t>
            </a:r>
          </a:p>
          <a:p>
            <a:pPr lvl="1"/>
            <a:r>
              <a:rPr lang="hu-HU" dirty="0" err="1" smtClean="0"/>
              <a:t>Ctrl</a:t>
            </a:r>
            <a:r>
              <a:rPr lang="hu-HU" dirty="0" smtClean="0"/>
              <a:t>+Alt+T</a:t>
            </a:r>
          </a:p>
          <a:p>
            <a:pPr lvl="1"/>
            <a:r>
              <a:rPr lang="hu-HU" dirty="0" smtClean="0"/>
              <a:t>Attribútumok eszköztár &gt; </a:t>
            </a:r>
            <a:r>
              <a:rPr lang="hu-HU" dirty="0" err="1" smtClean="0"/>
              <a:t>Eszköztár</a:t>
            </a:r>
            <a:r>
              <a:rPr lang="hu-HU" dirty="0" smtClean="0"/>
              <a:t> gomb</a:t>
            </a:r>
          </a:p>
          <a:p>
            <a:r>
              <a:rPr lang="hu-HU" dirty="0" smtClean="0"/>
              <a:t>bővíthető</a:t>
            </a:r>
          </a:p>
          <a:p>
            <a:pPr lvl="1"/>
            <a:r>
              <a:rPr lang="hu-HU" dirty="0" smtClean="0"/>
              <a:t>modulokkal</a:t>
            </a:r>
          </a:p>
          <a:p>
            <a:pPr lvl="1"/>
            <a:r>
              <a:rPr lang="hu-HU" dirty="0" err="1" smtClean="0"/>
              <a:t>szkripteszközökkel</a:t>
            </a:r>
            <a:r>
              <a:rPr lang="hu-HU" dirty="0" smtClean="0"/>
              <a:t> (Python, R stb.)</a:t>
            </a:r>
          </a:p>
          <a:p>
            <a:pPr lvl="1"/>
            <a:r>
              <a:rPr lang="hu-HU" dirty="0" smtClean="0"/>
              <a:t>modelleszközökkel </a:t>
            </a:r>
            <a:r>
              <a:rPr lang="hu-HU" dirty="0" smtClean="0"/>
              <a:t>(Grafikus modellezővel hozhatjuk létre)</a:t>
            </a:r>
            <a:endParaRPr lang="hu-HU" dirty="0" smtClean="0"/>
          </a:p>
          <a:p>
            <a:r>
              <a:rPr lang="hu-HU" dirty="0" smtClean="0"/>
              <a:t>GRASS GIS-, SAGA GIS- és </a:t>
            </a:r>
            <a:r>
              <a:rPr lang="hu-HU" dirty="0" err="1" smtClean="0"/>
              <a:t>GDAL-eszközök</a:t>
            </a:r>
            <a:endParaRPr lang="hu-HU" dirty="0" smtClean="0"/>
          </a:p>
          <a:p>
            <a:r>
              <a:rPr lang="hu-HU" dirty="0" smtClean="0">
                <a:solidFill>
                  <a:srgbClr val="FF0000"/>
                </a:solidFill>
              </a:rPr>
              <a:t>kereső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081337"/>
            <a:ext cx="295275" cy="29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4676774"/>
            <a:ext cx="295275" cy="2762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3" y="4361655"/>
            <a:ext cx="276225" cy="2286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46" y="4337842"/>
            <a:ext cx="276225" cy="2762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8633" y="174173"/>
            <a:ext cx="2492392" cy="6567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églalap 10"/>
          <p:cNvSpPr/>
          <p:nvPr/>
        </p:nvSpPr>
        <p:spPr>
          <a:xfrm>
            <a:off x="9424987" y="561975"/>
            <a:ext cx="2681287" cy="2952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 eszköznek van egy azonosítója</a:t>
            </a:r>
          </a:p>
          <a:p>
            <a:pPr lvl="1"/>
            <a:r>
              <a:rPr lang="hu-HU" dirty="0" smtClean="0"/>
              <a:t>ha egeret fölé tartjuk, akkor megjelenik</a:t>
            </a:r>
          </a:p>
          <a:p>
            <a:r>
              <a:rPr lang="hu-HU" dirty="0" smtClean="0"/>
              <a:t>például:</a:t>
            </a:r>
          </a:p>
          <a:p>
            <a:pPr lvl="1"/>
            <a:r>
              <a:rPr lang="hu-HU" dirty="0" err="1" smtClean="0"/>
              <a:t>qgis</a:t>
            </a:r>
            <a:r>
              <a:rPr lang="hu-HU" dirty="0" smtClean="0"/>
              <a:t>:</a:t>
            </a:r>
            <a:r>
              <a:rPr lang="hu-HU" dirty="0" err="1" smtClean="0"/>
              <a:t>rastercalculator</a:t>
            </a:r>
            <a:endParaRPr lang="hu-HU" dirty="0" smtClean="0"/>
          </a:p>
          <a:p>
            <a:pPr lvl="1"/>
            <a:r>
              <a:rPr lang="hu-HU" dirty="0" err="1" smtClean="0"/>
              <a:t>native</a:t>
            </a:r>
            <a:r>
              <a:rPr lang="hu-HU" dirty="0" smtClean="0"/>
              <a:t>:</a:t>
            </a:r>
            <a:r>
              <a:rPr lang="hu-HU" dirty="0" err="1" smtClean="0"/>
              <a:t>zonalhistogram</a:t>
            </a:r>
            <a:endParaRPr lang="hu-HU" dirty="0" smtClean="0"/>
          </a:p>
          <a:p>
            <a:pPr lvl="1"/>
            <a:r>
              <a:rPr lang="hu-HU" dirty="0" err="1" smtClean="0"/>
              <a:t>qgis</a:t>
            </a:r>
            <a:r>
              <a:rPr lang="hu-HU" dirty="0" smtClean="0"/>
              <a:t>:</a:t>
            </a:r>
            <a:r>
              <a:rPr lang="hu-HU" dirty="0" err="1" smtClean="0"/>
              <a:t>selectbyattribute</a:t>
            </a:r>
            <a:endParaRPr lang="hu-HU" dirty="0" smtClean="0"/>
          </a:p>
          <a:p>
            <a:pPr lvl="1"/>
            <a:r>
              <a:rPr lang="hu-HU" dirty="0" err="1" smtClean="0"/>
              <a:t>qgis</a:t>
            </a:r>
            <a:r>
              <a:rPr lang="hu-HU" dirty="0" smtClean="0"/>
              <a:t>:</a:t>
            </a:r>
            <a:r>
              <a:rPr lang="hu-HU" dirty="0" err="1" smtClean="0"/>
              <a:t>idwinterpolation</a:t>
            </a:r>
            <a:endParaRPr lang="hu-HU" dirty="0" smtClean="0"/>
          </a:p>
          <a:p>
            <a:pPr lvl="1"/>
            <a:r>
              <a:rPr lang="hu-HU" dirty="0" err="1" smtClean="0"/>
              <a:t>native</a:t>
            </a:r>
            <a:r>
              <a:rPr lang="hu-HU" dirty="0" smtClean="0"/>
              <a:t>:</a:t>
            </a:r>
            <a:r>
              <a:rPr lang="hu-HU" dirty="0" err="1" smtClean="0"/>
              <a:t>polygonstolines</a:t>
            </a:r>
            <a:endParaRPr lang="hu-HU" dirty="0" smtClean="0"/>
          </a:p>
          <a:p>
            <a:r>
              <a:rPr lang="hu-HU" dirty="0" smtClean="0"/>
              <a:t>Pythonban ezzel a névvel tudjuk majd meghívni az eszközt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8633" y="174173"/>
            <a:ext cx="2492392" cy="6567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9848850" y="2095500"/>
            <a:ext cx="1504950" cy="838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309037" cy="4754563"/>
          </a:xfrm>
        </p:spPr>
        <p:txBody>
          <a:bodyPr/>
          <a:lstStyle/>
          <a:p>
            <a:r>
              <a:rPr lang="hu-HU" dirty="0" smtClean="0"/>
              <a:t>DEMO 1</a:t>
            </a:r>
          </a:p>
          <a:p>
            <a:pPr lvl="1"/>
            <a:r>
              <a:rPr lang="hu-HU" dirty="0" smtClean="0"/>
              <a:t>kárpát-medencei városokhoz </a:t>
            </a:r>
            <a:r>
              <a:rPr lang="hu-HU" dirty="0" err="1" smtClean="0"/>
              <a:t>geometriaattribútumok</a:t>
            </a:r>
            <a:r>
              <a:rPr lang="hu-HU" dirty="0" smtClean="0"/>
              <a:t> hozzáadása</a:t>
            </a:r>
          </a:p>
          <a:p>
            <a:r>
              <a:rPr lang="hu-HU" dirty="0" smtClean="0"/>
              <a:t>Paraméterek fül</a:t>
            </a:r>
          </a:p>
          <a:p>
            <a:r>
              <a:rPr lang="hu-HU" dirty="0" smtClean="0"/>
              <a:t>Futtatás </a:t>
            </a:r>
            <a:r>
              <a:rPr lang="hu-HU" dirty="0" smtClean="0">
                <a:sym typeface="Wingdings" panose="05000000000000000000" pitchFamily="2" charset="2"/>
              </a:rPr>
              <a:t> átugrik a Napló fülre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237" y="1422400"/>
            <a:ext cx="5882838" cy="4687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4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Paraméterek </a:t>
            </a:r>
            <a:r>
              <a:rPr lang="hu-HU" dirty="0" smtClean="0"/>
              <a:t>és eredmény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323416" cy="4754563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</a:t>
            </a:r>
            <a:r>
              <a:rPr lang="hu-HU" dirty="0" smtClean="0">
                <a:solidFill>
                  <a:srgbClr val="FF0000"/>
                </a:solidFill>
              </a:rPr>
              <a:t>bemeneti+kimeneti </a:t>
            </a:r>
            <a:r>
              <a:rPr lang="hu-HU" dirty="0" smtClean="0">
                <a:solidFill>
                  <a:srgbClr val="FF0000"/>
                </a:solidFill>
              </a:rPr>
              <a:t>paraméterek szótárba fűzve</a:t>
            </a:r>
          </a:p>
          <a:p>
            <a:pPr lvl="1"/>
            <a:r>
              <a:rPr lang="hu-HU" dirty="0" smtClean="0"/>
              <a:t>kulcsok a paraméternevek</a:t>
            </a:r>
          </a:p>
          <a:p>
            <a:pPr lvl="1"/>
            <a:r>
              <a:rPr lang="hu-HU" dirty="0" smtClean="0"/>
              <a:t>értékek a paraméterértékek</a:t>
            </a:r>
          </a:p>
          <a:p>
            <a:pPr lvl="1"/>
            <a:r>
              <a:rPr lang="hu-HU" dirty="0" smtClean="0"/>
              <a:t>"TEMPORARY OUTPUT": memóriában</a:t>
            </a:r>
          </a:p>
          <a:p>
            <a:pPr lvl="1"/>
            <a:r>
              <a:rPr lang="hu-HU" dirty="0" smtClean="0"/>
              <a:t>egész számok (0, 1…) – felsorolók</a:t>
            </a:r>
          </a:p>
          <a:p>
            <a:pPr lvl="2"/>
            <a:r>
              <a:rPr lang="hu-HU" dirty="0"/>
              <a:t>{ 'CALC_METHOD' : 0</a:t>
            </a:r>
            <a:r>
              <a:rPr lang="hu-HU" dirty="0" smtClean="0"/>
              <a:t>,</a:t>
            </a:r>
          </a:p>
          <a:p>
            <a:pPr lvl="2"/>
            <a:r>
              <a:rPr lang="hu-HU" dirty="0" smtClean="0"/>
              <a:t>'INPUT</a:t>
            </a:r>
            <a:r>
              <a:rPr lang="hu-HU" dirty="0"/>
              <a:t>' : 'S:/Oktatás, tanulás/Oktatás, tanulás </a:t>
            </a:r>
            <a:r>
              <a:rPr lang="hu-HU" dirty="0" smtClean="0"/>
              <a:t>2021_22_2_tavasz/Open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smtClean="0"/>
              <a:t>GIS/gyakorlat, </a:t>
            </a:r>
            <a:r>
              <a:rPr lang="hu-HU" dirty="0" err="1" smtClean="0"/>
              <a:t>szkript</a:t>
            </a:r>
            <a:r>
              <a:rPr lang="hu-HU" dirty="0" smtClean="0"/>
              <a:t>/11 </a:t>
            </a:r>
            <a:r>
              <a:rPr lang="hu-HU" dirty="0"/>
              <a:t>Eszközök futtatása Pythonnal/nagyvarosok_</a:t>
            </a:r>
            <a:r>
              <a:rPr lang="hu-HU" dirty="0" err="1"/>
              <a:t>wgs.shp</a:t>
            </a:r>
            <a:r>
              <a:rPr lang="hu-HU" dirty="0"/>
              <a:t>|</a:t>
            </a:r>
            <a:r>
              <a:rPr lang="hu-HU" dirty="0" err="1"/>
              <a:t>layername</a:t>
            </a:r>
            <a:r>
              <a:rPr lang="hu-HU" dirty="0"/>
              <a:t>=</a:t>
            </a:r>
            <a:r>
              <a:rPr lang="hu-HU" dirty="0" err="1"/>
              <a:t>nagyvarosok</a:t>
            </a:r>
            <a:r>
              <a:rPr lang="hu-HU" dirty="0"/>
              <a:t>_</a:t>
            </a:r>
            <a:r>
              <a:rPr lang="hu-HU" dirty="0" err="1"/>
              <a:t>wgs</a:t>
            </a:r>
            <a:r>
              <a:rPr lang="hu-HU" dirty="0" smtClean="0"/>
              <a:t>',</a:t>
            </a:r>
          </a:p>
          <a:p>
            <a:pPr lvl="2"/>
            <a:r>
              <a:rPr lang="hu-HU" dirty="0" smtClean="0"/>
              <a:t>'OUTPUT</a:t>
            </a:r>
            <a:r>
              <a:rPr lang="hu-HU" dirty="0"/>
              <a:t>' : 'TEMPORARY_OUTPUT' </a:t>
            </a:r>
            <a:r>
              <a:rPr lang="hu-HU" dirty="0" smtClean="0"/>
              <a:t>}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16" y="1422400"/>
            <a:ext cx="5858933" cy="466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6337300" y="2882900"/>
            <a:ext cx="3213100" cy="774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Geoprocessing</a:t>
            </a:r>
            <a:r>
              <a:rPr lang="hu-HU" dirty="0" smtClean="0">
                <a:solidFill>
                  <a:srgbClr val="FF0000"/>
                </a:solidFill>
              </a:rPr>
              <a:t> eszközök: halmazműveletek, puffer, legkisebb befoglaló konvex sokszög</a:t>
            </a:r>
          </a:p>
          <a:p>
            <a:pPr lvl="1"/>
            <a:r>
              <a:rPr lang="hu-HU" dirty="0" smtClean="0"/>
              <a:t>Geometria eszközök: átalakítások (vonal </a:t>
            </a:r>
            <a:r>
              <a:rPr lang="hu-HU" dirty="0" smtClean="0">
                <a:sym typeface="Wingdings" panose="05000000000000000000" pitchFamily="2" charset="2"/>
              </a:rPr>
              <a:t>↔ poligon, </a:t>
            </a:r>
            <a:r>
              <a:rPr lang="hu-HU" dirty="0">
                <a:sym typeface="Wingdings" panose="05000000000000000000" pitchFamily="2" charset="2"/>
              </a:rPr>
              <a:t>egyelemű ↔ </a:t>
            </a:r>
            <a:r>
              <a:rPr lang="hu-HU" dirty="0" smtClean="0">
                <a:sym typeface="Wingdings" panose="05000000000000000000" pitchFamily="2" charset="2"/>
              </a:rPr>
              <a:t>többelemű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>
                <a:sym typeface="Wingdings" panose="05000000000000000000" pitchFamily="2" charset="2"/>
              </a:rPr>
              <a:t>centroid</a:t>
            </a:r>
            <a:r>
              <a:rPr lang="hu-HU" dirty="0" smtClean="0">
                <a:sym typeface="Wingdings" panose="05000000000000000000" pitchFamily="2" charset="2"/>
              </a:rPr>
              <a:t>), egyszerűsítés, ellenőrzés, geometriai attribútumok hozzáadása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Delaunay</a:t>
            </a:r>
            <a:r>
              <a:rPr lang="hu-HU" dirty="0" smtClean="0">
                <a:sym typeface="Wingdings" panose="05000000000000000000" pitchFamily="2" charset="2"/>
              </a:rPr>
              <a:t>/</a:t>
            </a:r>
            <a:r>
              <a:rPr lang="hu-HU" dirty="0" err="1" smtClean="0">
                <a:sym typeface="Wingdings" panose="05000000000000000000" pitchFamily="2" charset="2"/>
              </a:rPr>
              <a:t>Voronoi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/>
              <a:t>Kutató eszközök: véletlen pontok, rácsok, kiválasztások</a:t>
            </a:r>
          </a:p>
          <a:p>
            <a:pPr lvl="1"/>
            <a:r>
              <a:rPr lang="hu-HU" dirty="0" smtClean="0"/>
              <a:t>Elemző eszközök: statisztikák, távolságmátrix, egyedi értékek</a:t>
            </a:r>
          </a:p>
          <a:p>
            <a:pPr lvl="1"/>
            <a:r>
              <a:rPr lang="hu-HU" dirty="0" smtClean="0"/>
              <a:t>Adatkezelő eszközök: összekapcsolás, átvetítés, összefűzés/darabolás</a:t>
            </a:r>
          </a:p>
          <a:p>
            <a:r>
              <a:rPr lang="hu-HU" dirty="0" smtClean="0"/>
              <a:t>Raszter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5122"/>
            <a:ext cx="1885950" cy="1524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0248900" y="18288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Paraméterek </a:t>
            </a:r>
            <a:r>
              <a:rPr lang="hu-HU" dirty="0"/>
              <a:t>és eredmény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323416" cy="4754563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az eredmény </a:t>
            </a:r>
            <a:r>
              <a:rPr lang="hu-HU" dirty="0" smtClean="0">
                <a:solidFill>
                  <a:srgbClr val="FF0000"/>
                </a:solidFill>
              </a:rPr>
              <a:t>is egy szótár</a:t>
            </a:r>
          </a:p>
          <a:p>
            <a:pPr lvl="1"/>
            <a:r>
              <a:rPr lang="hu-HU" dirty="0" smtClean="0"/>
              <a:t>egyetlen fontos eleme az "OUTPUT" kulcshoz tartozó rétegazonosító</a:t>
            </a:r>
          </a:p>
          <a:p>
            <a:pPr lvl="2"/>
            <a:r>
              <a:rPr lang="en-US" dirty="0"/>
              <a:t>{'OUTPUT': 'geom_információ_hozzáadva_491d7f0a_fd27_45e2_94d2_c56e07848b16</a:t>
            </a:r>
            <a:r>
              <a:rPr lang="en-US" dirty="0" smtClean="0"/>
              <a:t>'}</a:t>
            </a:r>
            <a:endParaRPr lang="hu-HU" dirty="0" smtClean="0"/>
          </a:p>
          <a:p>
            <a:pPr lvl="1"/>
            <a:r>
              <a:rPr lang="hu-HU" dirty="0" smtClean="0"/>
              <a:t>elvileg lehet több eleme is (de ritka)</a:t>
            </a:r>
          </a:p>
          <a:p>
            <a:r>
              <a:rPr lang="hu-HU" dirty="0"/>
              <a:t>a napló kimásolható</a:t>
            </a:r>
          </a:p>
          <a:p>
            <a:pPr lvl="1"/>
            <a:r>
              <a:rPr lang="hu-HU" dirty="0"/>
              <a:t>szövegfájlba (mentés)</a:t>
            </a:r>
          </a:p>
          <a:p>
            <a:pPr lvl="1"/>
            <a:r>
              <a:rPr lang="hu-HU" dirty="0"/>
              <a:t>vagy vágólapra (másolás)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16:28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16" y="1422400"/>
            <a:ext cx="5858933" cy="466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6337300" y="3771900"/>
            <a:ext cx="3213100" cy="520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Paraméterek </a:t>
            </a:r>
            <a:r>
              <a:rPr lang="hu-HU" dirty="0"/>
              <a:t>és eredmény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323416" cy="4754563"/>
          </a:xfrm>
        </p:spPr>
        <p:txBody>
          <a:bodyPr/>
          <a:lstStyle/>
          <a:p>
            <a:r>
              <a:rPr lang="hu-HU" dirty="0" smtClean="0"/>
              <a:t>az eredmény </a:t>
            </a:r>
            <a:r>
              <a:rPr lang="hu-HU" dirty="0" smtClean="0"/>
              <a:t>is egy szótár</a:t>
            </a:r>
          </a:p>
          <a:p>
            <a:pPr lvl="1"/>
            <a:r>
              <a:rPr lang="hu-HU" dirty="0" smtClean="0"/>
              <a:t>egyetlen fontos eleme az "OUTPUT" kulcshoz tartozó rétegazonosító</a:t>
            </a:r>
          </a:p>
          <a:p>
            <a:pPr lvl="2"/>
            <a:r>
              <a:rPr lang="en-US" dirty="0"/>
              <a:t>{'OUTPUT': 'geom_információ_hozzáadva_491d7f0a_fd27_45e2_94d2_c56e07848b16</a:t>
            </a:r>
            <a:r>
              <a:rPr lang="en-US" dirty="0" smtClean="0"/>
              <a:t>'}</a:t>
            </a:r>
            <a:endParaRPr lang="hu-HU" dirty="0" smtClean="0"/>
          </a:p>
          <a:p>
            <a:pPr lvl="1"/>
            <a:r>
              <a:rPr lang="hu-HU" dirty="0" smtClean="0"/>
              <a:t>elvileg lehet több eleme is (de ritka)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 napló kimásolható</a:t>
            </a:r>
          </a:p>
          <a:p>
            <a:pPr lvl="1"/>
            <a:r>
              <a:rPr lang="hu-HU" dirty="0" smtClean="0"/>
              <a:t>szövegfájlba (mentés)</a:t>
            </a:r>
          </a:p>
          <a:p>
            <a:pPr lvl="1"/>
            <a:r>
              <a:rPr lang="hu-HU" dirty="0" smtClean="0"/>
              <a:t>vagy vágólapra (másolás)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16" y="1422400"/>
            <a:ext cx="5858933" cy="466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8940800" y="5080000"/>
            <a:ext cx="419100" cy="2413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újrafuttatása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</a:p>
          <a:p>
            <a:pPr lvl="1"/>
            <a:r>
              <a:rPr lang="hu-HU" dirty="0" smtClean="0"/>
              <a:t>Feldolgozás &gt; Előzmények</a:t>
            </a:r>
          </a:p>
          <a:p>
            <a:pPr lvl="1"/>
            <a:r>
              <a:rPr lang="hu-HU" dirty="0" smtClean="0"/>
              <a:t>Előzmények-gomb az Eszköztárban</a:t>
            </a:r>
          </a:p>
          <a:p>
            <a:r>
              <a:rPr lang="hu-HU" dirty="0" smtClean="0"/>
              <a:t>dupla klikk </a:t>
            </a:r>
            <a:r>
              <a:rPr lang="hu-HU" dirty="0" smtClean="0">
                <a:sym typeface="Wingdings" panose="05000000000000000000" pitchFamily="2" charset="2"/>
              </a:rPr>
              <a:t> megnyílik új eszközhívásként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kiválasztott elem Pythonból hívható kódja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alsó panelben, másolható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16:22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881187"/>
            <a:ext cx="257175" cy="2762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986" y="1422400"/>
            <a:ext cx="6042326" cy="3063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08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újrafuttatása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11137900" cy="4754563"/>
          </a:xfrm>
        </p:spPr>
        <p:txBody>
          <a:bodyPr/>
          <a:lstStyle/>
          <a:p>
            <a:r>
              <a:rPr lang="hu-HU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processing.run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() függvény 2 paraméterrel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eszköz azonosítója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eszköz bemeneti paraméterei szótárként</a:t>
            </a:r>
          </a:p>
          <a:p>
            <a:pPr lvl="2"/>
            <a:endParaRPr lang="hu-HU" dirty="0" smtClean="0">
              <a:sym typeface="Wingdings" panose="05000000000000000000" pitchFamily="2" charset="2"/>
            </a:endParaRPr>
          </a:p>
          <a:p>
            <a:pPr lvl="2"/>
            <a:r>
              <a:rPr lang="hu-HU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processing.run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</a:t>
            </a:r>
            <a:r>
              <a:rPr lang="hu-HU" dirty="0">
                <a:sym typeface="Wingdings" panose="05000000000000000000" pitchFamily="2" charset="2"/>
              </a:rPr>
              <a:t>"</a:t>
            </a:r>
            <a:r>
              <a:rPr lang="hu-HU" dirty="0" err="1">
                <a:sym typeface="Wingdings" panose="05000000000000000000" pitchFamily="2" charset="2"/>
              </a:rPr>
              <a:t>qgis</a:t>
            </a:r>
            <a:r>
              <a:rPr lang="hu-HU" dirty="0">
                <a:sym typeface="Wingdings" panose="05000000000000000000" pitchFamily="2" charset="2"/>
              </a:rPr>
              <a:t>:</a:t>
            </a:r>
            <a:r>
              <a:rPr lang="hu-HU" dirty="0" err="1">
                <a:sym typeface="Wingdings" panose="05000000000000000000" pitchFamily="2" charset="2"/>
              </a:rPr>
              <a:t>exportaddgeometrycolumns</a:t>
            </a:r>
            <a:r>
              <a:rPr lang="hu-HU" dirty="0">
                <a:sym typeface="Wingdings" panose="05000000000000000000" pitchFamily="2" charset="2"/>
              </a:rPr>
              <a:t>"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,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</a:t>
            </a:r>
            <a:r>
              <a:rPr lang="hu-HU" dirty="0" smtClean="0">
                <a:sym typeface="Wingdings" panose="05000000000000000000" pitchFamily="2" charset="2"/>
              </a:rPr>
              <a:t>{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   'INPUT</a:t>
            </a:r>
            <a:r>
              <a:rPr lang="hu-HU" dirty="0">
                <a:sym typeface="Wingdings" panose="05000000000000000000" pitchFamily="2" charset="2"/>
              </a:rPr>
              <a:t>':'S:/Vegyes/utazás/</a:t>
            </a:r>
            <a:r>
              <a:rPr lang="hu-HU" dirty="0" err="1">
                <a:sym typeface="Wingdings" panose="05000000000000000000" pitchFamily="2" charset="2"/>
              </a:rPr>
              <a:t>megnézendő.gpkg</a:t>
            </a:r>
            <a:r>
              <a:rPr lang="hu-HU" dirty="0">
                <a:sym typeface="Wingdings" panose="05000000000000000000" pitchFamily="2" charset="2"/>
              </a:rPr>
              <a:t>|</a:t>
            </a:r>
            <a:r>
              <a:rPr lang="hu-HU" dirty="0" err="1">
                <a:sym typeface="Wingdings" panose="05000000000000000000" pitchFamily="2" charset="2"/>
              </a:rPr>
              <a:t>layername</a:t>
            </a:r>
            <a:r>
              <a:rPr lang="hu-HU" dirty="0">
                <a:sym typeface="Wingdings" panose="05000000000000000000" pitchFamily="2" charset="2"/>
              </a:rPr>
              <a:t>=megnézendő útvonalak</a:t>
            </a:r>
            <a:r>
              <a:rPr lang="hu-HU" dirty="0" smtClean="0">
                <a:sym typeface="Wingdings" panose="05000000000000000000" pitchFamily="2" charset="2"/>
              </a:rPr>
              <a:t>',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   </a:t>
            </a:r>
            <a:r>
              <a:rPr lang="hu-HU" dirty="0" smtClean="0">
                <a:sym typeface="Wingdings" panose="05000000000000000000" pitchFamily="2" charset="2"/>
              </a:rPr>
              <a:t>'CALC_METHOD</a:t>
            </a:r>
            <a:r>
              <a:rPr lang="hu-HU" dirty="0">
                <a:sym typeface="Wingdings" panose="05000000000000000000" pitchFamily="2" charset="2"/>
              </a:rPr>
              <a:t>':0</a:t>
            </a:r>
            <a:r>
              <a:rPr lang="hu-HU" dirty="0" smtClean="0">
                <a:sym typeface="Wingdings" panose="05000000000000000000" pitchFamily="2" charset="2"/>
              </a:rPr>
              <a:t>,</a:t>
            </a:r>
          </a:p>
          <a:p>
            <a:pPr lvl="2"/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   </a:t>
            </a:r>
            <a:r>
              <a:rPr lang="hu-HU" dirty="0" smtClean="0">
                <a:sym typeface="Wingdings" panose="05000000000000000000" pitchFamily="2" charset="2"/>
              </a:rPr>
              <a:t>'OUTPUT</a:t>
            </a:r>
            <a:r>
              <a:rPr lang="hu-HU" dirty="0">
                <a:sym typeface="Wingdings" panose="05000000000000000000" pitchFamily="2" charset="2"/>
              </a:rPr>
              <a:t>':'TEMPORARY_OUTPUT</a:t>
            </a:r>
            <a:r>
              <a:rPr lang="hu-HU" dirty="0" smtClean="0">
                <a:sym typeface="Wingdings" panose="05000000000000000000" pitchFamily="2" charset="2"/>
              </a:rPr>
              <a:t>'</a:t>
            </a:r>
          </a:p>
          <a:p>
            <a:pPr lvl="2"/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</a:t>
            </a:r>
            <a:r>
              <a:rPr lang="hu-HU" dirty="0" smtClean="0">
                <a:sym typeface="Wingdings" panose="05000000000000000000" pitchFamily="2" charset="2"/>
              </a:rPr>
              <a:t>}</a:t>
            </a:r>
          </a:p>
          <a:p>
            <a:pPr lvl="2"/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hu-HU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újrafuttatása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11137900" cy="4754563"/>
          </a:xfrm>
        </p:spPr>
        <p:txBody>
          <a:bodyPr/>
          <a:lstStyle/>
          <a:p>
            <a:r>
              <a:rPr lang="hu-HU" dirty="0" err="1" smtClean="0">
                <a:sym typeface="Wingdings" panose="05000000000000000000" pitchFamily="2" charset="2"/>
              </a:rPr>
              <a:t>processing.run</a:t>
            </a:r>
            <a:r>
              <a:rPr lang="hu-HU" dirty="0" smtClean="0">
                <a:sym typeface="Wingdings" panose="05000000000000000000" pitchFamily="2" charset="2"/>
              </a:rPr>
              <a:t>() függvény 2 paraméterrel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eszköz azonosítója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eszköz bemeneti paraméterei szótárként</a:t>
            </a:r>
          </a:p>
          <a:p>
            <a:pPr lvl="2"/>
            <a:endParaRPr lang="hu-HU" dirty="0" smtClean="0">
              <a:sym typeface="Wingdings" panose="05000000000000000000" pitchFamily="2" charset="2"/>
            </a:endParaRPr>
          </a:p>
          <a:p>
            <a:pPr lvl="2"/>
            <a:r>
              <a:rPr lang="hu-HU" dirty="0" err="1" smtClean="0">
                <a:sym typeface="Wingdings" panose="05000000000000000000" pitchFamily="2" charset="2"/>
              </a:rPr>
              <a:t>processing.run</a:t>
            </a:r>
            <a:r>
              <a:rPr lang="hu-HU" dirty="0" smtClean="0">
                <a:sym typeface="Wingdings" panose="05000000000000000000" pitchFamily="2" charset="2"/>
              </a:rPr>
              <a:t>(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"</a:t>
            </a:r>
            <a:r>
              <a:rPr lang="hu-HU" dirty="0" err="1">
                <a:solidFill>
                  <a:srgbClr val="FF0000"/>
                </a:solidFill>
                <a:sym typeface="Wingdings" panose="05000000000000000000" pitchFamily="2" charset="2"/>
              </a:rPr>
              <a:t>qgis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r>
              <a:rPr lang="hu-HU" dirty="0" err="1">
                <a:solidFill>
                  <a:srgbClr val="FF0000"/>
                </a:solidFill>
                <a:sym typeface="Wingdings" panose="05000000000000000000" pitchFamily="2" charset="2"/>
              </a:rPr>
              <a:t>exportaddgeometrycolumns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"</a:t>
            </a:r>
            <a:r>
              <a:rPr lang="hu-HU" dirty="0" smtClean="0">
                <a:sym typeface="Wingdings" panose="05000000000000000000" pitchFamily="2" charset="2"/>
              </a:rPr>
              <a:t>,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</a:t>
            </a:r>
            <a:r>
              <a:rPr lang="hu-HU" dirty="0" smtClean="0">
                <a:sym typeface="Wingdings" panose="05000000000000000000" pitchFamily="2" charset="2"/>
              </a:rPr>
              <a:t>{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   'INPUT</a:t>
            </a:r>
            <a:r>
              <a:rPr lang="hu-HU" dirty="0">
                <a:sym typeface="Wingdings" panose="05000000000000000000" pitchFamily="2" charset="2"/>
              </a:rPr>
              <a:t>':'S:/Vegyes/utazás/</a:t>
            </a:r>
            <a:r>
              <a:rPr lang="hu-HU" dirty="0" err="1">
                <a:sym typeface="Wingdings" panose="05000000000000000000" pitchFamily="2" charset="2"/>
              </a:rPr>
              <a:t>megnézendő.gpkg</a:t>
            </a:r>
            <a:r>
              <a:rPr lang="hu-HU" dirty="0">
                <a:sym typeface="Wingdings" panose="05000000000000000000" pitchFamily="2" charset="2"/>
              </a:rPr>
              <a:t>|</a:t>
            </a:r>
            <a:r>
              <a:rPr lang="hu-HU" dirty="0" err="1">
                <a:sym typeface="Wingdings" panose="05000000000000000000" pitchFamily="2" charset="2"/>
              </a:rPr>
              <a:t>layername</a:t>
            </a:r>
            <a:r>
              <a:rPr lang="hu-HU" dirty="0">
                <a:sym typeface="Wingdings" panose="05000000000000000000" pitchFamily="2" charset="2"/>
              </a:rPr>
              <a:t>=megnézendő útvonalak</a:t>
            </a:r>
            <a:r>
              <a:rPr lang="hu-HU" dirty="0" smtClean="0">
                <a:sym typeface="Wingdings" panose="05000000000000000000" pitchFamily="2" charset="2"/>
              </a:rPr>
              <a:t>',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   </a:t>
            </a:r>
            <a:r>
              <a:rPr lang="hu-HU" dirty="0" smtClean="0">
                <a:sym typeface="Wingdings" panose="05000000000000000000" pitchFamily="2" charset="2"/>
              </a:rPr>
              <a:t>'CALC_METHOD</a:t>
            </a:r>
            <a:r>
              <a:rPr lang="hu-HU" dirty="0">
                <a:sym typeface="Wingdings" panose="05000000000000000000" pitchFamily="2" charset="2"/>
              </a:rPr>
              <a:t>':0</a:t>
            </a:r>
            <a:r>
              <a:rPr lang="hu-HU" dirty="0" smtClean="0">
                <a:sym typeface="Wingdings" panose="05000000000000000000" pitchFamily="2" charset="2"/>
              </a:rPr>
              <a:t>,</a:t>
            </a:r>
          </a:p>
          <a:p>
            <a:pPr lvl="2"/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   </a:t>
            </a:r>
            <a:r>
              <a:rPr lang="hu-HU" dirty="0" smtClean="0">
                <a:sym typeface="Wingdings" panose="05000000000000000000" pitchFamily="2" charset="2"/>
              </a:rPr>
              <a:t>'OUTPUT</a:t>
            </a:r>
            <a:r>
              <a:rPr lang="hu-HU" dirty="0">
                <a:sym typeface="Wingdings" panose="05000000000000000000" pitchFamily="2" charset="2"/>
              </a:rPr>
              <a:t>':'TEMPORARY_OUTPUT</a:t>
            </a:r>
            <a:r>
              <a:rPr lang="hu-HU" dirty="0" smtClean="0">
                <a:sym typeface="Wingdings" panose="05000000000000000000" pitchFamily="2" charset="2"/>
              </a:rPr>
              <a:t>'</a:t>
            </a:r>
          </a:p>
          <a:p>
            <a:pPr lvl="2"/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</a:t>
            </a:r>
            <a:r>
              <a:rPr lang="hu-HU" dirty="0" smtClean="0">
                <a:sym typeface="Wingdings" panose="05000000000000000000" pitchFamily="2" charset="2"/>
              </a:rPr>
              <a:t>}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)</a:t>
            </a:r>
            <a:endParaRPr lang="hu-HU" dirty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újrafuttatása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11137900" cy="4754563"/>
          </a:xfrm>
        </p:spPr>
        <p:txBody>
          <a:bodyPr/>
          <a:lstStyle/>
          <a:p>
            <a:r>
              <a:rPr lang="hu-HU" dirty="0" err="1" smtClean="0">
                <a:sym typeface="Wingdings" panose="05000000000000000000" pitchFamily="2" charset="2"/>
              </a:rPr>
              <a:t>processing.run</a:t>
            </a:r>
            <a:r>
              <a:rPr lang="hu-HU" dirty="0" smtClean="0">
                <a:sym typeface="Wingdings" panose="05000000000000000000" pitchFamily="2" charset="2"/>
              </a:rPr>
              <a:t>() függvény 2 paraméterrel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eszköz azonosítója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eszköz bemeneti paraméterei szótárként</a:t>
            </a:r>
          </a:p>
          <a:p>
            <a:pPr lvl="2"/>
            <a:endParaRPr lang="hu-HU" dirty="0" smtClean="0">
              <a:sym typeface="Wingdings" panose="05000000000000000000" pitchFamily="2" charset="2"/>
            </a:endParaRPr>
          </a:p>
          <a:p>
            <a:pPr lvl="2"/>
            <a:r>
              <a:rPr lang="hu-HU" dirty="0" err="1" smtClean="0">
                <a:sym typeface="Wingdings" panose="05000000000000000000" pitchFamily="2" charset="2"/>
              </a:rPr>
              <a:t>processing.run</a:t>
            </a:r>
            <a:r>
              <a:rPr lang="hu-HU" dirty="0" smtClean="0">
                <a:sym typeface="Wingdings" panose="05000000000000000000" pitchFamily="2" charset="2"/>
              </a:rPr>
              <a:t>(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</a:t>
            </a:r>
            <a:r>
              <a:rPr lang="hu-HU" dirty="0" smtClean="0">
                <a:sym typeface="Wingdings" panose="05000000000000000000" pitchFamily="2" charset="2"/>
              </a:rPr>
              <a:t>"</a:t>
            </a:r>
            <a:r>
              <a:rPr lang="hu-HU" dirty="0" err="1">
                <a:sym typeface="Wingdings" panose="05000000000000000000" pitchFamily="2" charset="2"/>
              </a:rPr>
              <a:t>qgis</a:t>
            </a:r>
            <a:r>
              <a:rPr lang="hu-HU" dirty="0">
                <a:sym typeface="Wingdings" panose="05000000000000000000" pitchFamily="2" charset="2"/>
              </a:rPr>
              <a:t>:</a:t>
            </a:r>
            <a:r>
              <a:rPr lang="hu-HU" dirty="0" err="1">
                <a:sym typeface="Wingdings" panose="05000000000000000000" pitchFamily="2" charset="2"/>
              </a:rPr>
              <a:t>exportaddgeometrycolumns</a:t>
            </a:r>
            <a:r>
              <a:rPr lang="hu-HU" dirty="0" smtClean="0">
                <a:sym typeface="Wingdings" panose="05000000000000000000" pitchFamily="2" charset="2"/>
              </a:rPr>
              <a:t>",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  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{</a:t>
            </a:r>
          </a:p>
          <a:p>
            <a:pPr lvl="2"/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'INPUT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':'S:/Vegyes/utazás/</a:t>
            </a:r>
            <a:r>
              <a:rPr lang="hu-HU" dirty="0" err="1">
                <a:solidFill>
                  <a:srgbClr val="FF0000"/>
                </a:solidFill>
                <a:sym typeface="Wingdings" panose="05000000000000000000" pitchFamily="2" charset="2"/>
              </a:rPr>
              <a:t>megnézendő.gpkg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|</a:t>
            </a:r>
            <a:r>
              <a:rPr lang="hu-HU" dirty="0" err="1">
                <a:solidFill>
                  <a:srgbClr val="FF0000"/>
                </a:solidFill>
                <a:sym typeface="Wingdings" panose="05000000000000000000" pitchFamily="2" charset="2"/>
              </a:rPr>
              <a:t>layername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=megnézendő útvonalak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',</a:t>
            </a:r>
          </a:p>
          <a:p>
            <a:pPr lvl="2"/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'CALC_METHOD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':0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,</a:t>
            </a:r>
          </a:p>
          <a:p>
            <a:pPr lvl="2"/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'OUTPUT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':'TEMPORARY_OUTPUT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'</a:t>
            </a:r>
          </a:p>
          <a:p>
            <a:pPr lvl="2"/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}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)</a:t>
            </a:r>
            <a:endParaRPr lang="hu-HU" dirty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 újrafuttatása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 2</a:t>
            </a:r>
          </a:p>
          <a:p>
            <a:pPr lvl="1"/>
            <a:r>
              <a:rPr lang="hu-HU" dirty="0" smtClean="0"/>
              <a:t>újrafuttatás az Előzmények ablakból</a:t>
            </a:r>
          </a:p>
          <a:p>
            <a:pPr lvl="1"/>
            <a:r>
              <a:rPr lang="hu-HU" dirty="0" smtClean="0"/>
              <a:t>újrafuttatás Python-konzolból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leírása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494676" cy="4754563"/>
          </a:xfrm>
        </p:spPr>
        <p:txBody>
          <a:bodyPr/>
          <a:lstStyle/>
          <a:p>
            <a:r>
              <a:rPr lang="hu-HU" dirty="0"/>
              <a:t>összes eszköz részletes leírása (angolul</a:t>
            </a:r>
            <a:r>
              <a:rPr lang="hu-HU" dirty="0" smtClean="0"/>
              <a:t>…)</a:t>
            </a:r>
            <a:endParaRPr lang="hu-HU" dirty="0" smtClean="0"/>
          </a:p>
          <a:p>
            <a:pPr lvl="1"/>
            <a:r>
              <a:rPr lang="hu-HU" dirty="0" smtClean="0"/>
              <a:t>https</a:t>
            </a:r>
            <a:r>
              <a:rPr lang="hu-HU" dirty="0"/>
              <a:t>://</a:t>
            </a:r>
            <a:r>
              <a:rPr lang="hu-HU" dirty="0" smtClean="0"/>
              <a:t>docs.qgis.org/3.22/en/docs/user_manual/processing_algs/index.html</a:t>
            </a:r>
          </a:p>
          <a:p>
            <a:pPr lvl="1"/>
            <a:r>
              <a:rPr lang="hu-HU" dirty="0" smtClean="0"/>
              <a:t>paraméterek neve, típusa, lehetséges értékei</a:t>
            </a:r>
          </a:p>
          <a:p>
            <a:pPr lvl="1"/>
            <a:r>
              <a:rPr lang="hu-HU" dirty="0" smtClean="0"/>
              <a:t>eredmény leírása</a:t>
            </a:r>
          </a:p>
          <a:p>
            <a:pPr lvl="1"/>
            <a:r>
              <a:rPr lang="hu-HU" dirty="0" smtClean="0"/>
              <a:t>eszközazonosító</a:t>
            </a:r>
            <a:endParaRPr lang="hu-HU" dirty="0" smtClean="0"/>
          </a:p>
          <a:p>
            <a:r>
              <a:rPr lang="hu-HU" dirty="0" smtClean="0"/>
              <a:t>súgó megnyitása Pythonban</a:t>
            </a:r>
          </a:p>
          <a:p>
            <a:pPr lvl="1"/>
            <a:r>
              <a:rPr lang="en-US" dirty="0" err="1" smtClean="0"/>
              <a:t>processing.algorithmHelp</a:t>
            </a:r>
            <a:r>
              <a:rPr lang="en-US" dirty="0" smtClean="0"/>
              <a:t>(</a:t>
            </a:r>
            <a:r>
              <a:rPr lang="hu-HU" dirty="0" err="1" smtClean="0"/>
              <a:t>id</a:t>
            </a:r>
            <a:r>
              <a:rPr lang="en-US" dirty="0" smtClean="0"/>
              <a:t>)</a:t>
            </a:r>
            <a:endParaRPr lang="en-US" dirty="0"/>
          </a:p>
          <a:p>
            <a:endParaRPr lang="hu-HU" dirty="0" smtClean="0"/>
          </a:p>
          <a:p>
            <a:r>
              <a:rPr lang="hu-HU" dirty="0" smtClean="0"/>
              <a:t>DEMO 3</a:t>
            </a:r>
          </a:p>
          <a:p>
            <a:pPr lvl="1"/>
            <a:r>
              <a:rPr lang="hu-HU" dirty="0" err="1" smtClean="0"/>
              <a:t>geometriaattribútumok</a:t>
            </a:r>
            <a:r>
              <a:rPr lang="hu-HU" dirty="0" smtClean="0"/>
              <a:t> </a:t>
            </a:r>
            <a:r>
              <a:rPr lang="hu-HU" dirty="0" smtClean="0"/>
              <a:t>hozzáadásának </a:t>
            </a:r>
            <a:r>
              <a:rPr lang="hu-HU" dirty="0" smtClean="0"/>
              <a:t>leírása</a:t>
            </a:r>
          </a:p>
          <a:p>
            <a:pPr lvl="1"/>
            <a:r>
              <a:rPr lang="hu-HU" dirty="0" smtClean="0"/>
              <a:t>ugyanez Pythonból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16:32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876" y="1434483"/>
            <a:ext cx="4663415" cy="4617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93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leírása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494676" cy="4754563"/>
          </a:xfrm>
        </p:spPr>
        <p:txBody>
          <a:bodyPr/>
          <a:lstStyle/>
          <a:p>
            <a:r>
              <a:rPr lang="hu-HU" dirty="0"/>
              <a:t>összes eszköz részletes leírása (angolul</a:t>
            </a:r>
            <a:r>
              <a:rPr lang="hu-HU" dirty="0" smtClean="0"/>
              <a:t>…)</a:t>
            </a:r>
            <a:endParaRPr lang="hu-HU" dirty="0" smtClean="0"/>
          </a:p>
          <a:p>
            <a:pPr lvl="1"/>
            <a:r>
              <a:rPr lang="hu-HU" dirty="0" smtClean="0"/>
              <a:t>https</a:t>
            </a:r>
            <a:r>
              <a:rPr lang="hu-HU" dirty="0"/>
              <a:t>://</a:t>
            </a:r>
            <a:r>
              <a:rPr lang="hu-HU" dirty="0" smtClean="0"/>
              <a:t>docs.qgis.org/3.22/en/docs/user_manual/processing_algs/index.html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paraméterek neve, típusa, lehetséges értékei</a:t>
            </a:r>
          </a:p>
          <a:p>
            <a:pPr lvl="1"/>
            <a:r>
              <a:rPr lang="hu-HU" dirty="0" smtClean="0"/>
              <a:t>eredmény leírása</a:t>
            </a:r>
          </a:p>
          <a:p>
            <a:pPr lvl="1"/>
            <a:r>
              <a:rPr lang="hu-HU" dirty="0" smtClean="0"/>
              <a:t>eszközazonosító</a:t>
            </a:r>
            <a:endParaRPr lang="hu-HU" dirty="0" smtClean="0"/>
          </a:p>
          <a:p>
            <a:r>
              <a:rPr lang="hu-HU" dirty="0" smtClean="0"/>
              <a:t>súgó megnyitása Pythonban</a:t>
            </a:r>
          </a:p>
          <a:p>
            <a:pPr lvl="1"/>
            <a:r>
              <a:rPr lang="en-US" dirty="0" err="1" smtClean="0"/>
              <a:t>processing.algorithmHelp</a:t>
            </a:r>
            <a:r>
              <a:rPr lang="en-US" dirty="0" smtClean="0"/>
              <a:t>(</a:t>
            </a:r>
            <a:r>
              <a:rPr lang="hu-HU" dirty="0" err="1" smtClean="0"/>
              <a:t>id</a:t>
            </a:r>
            <a:r>
              <a:rPr lang="en-US" dirty="0" smtClean="0"/>
              <a:t>)</a:t>
            </a:r>
            <a:endParaRPr lang="en-US" dirty="0"/>
          </a:p>
          <a:p>
            <a:endParaRPr lang="hu-HU" dirty="0" smtClean="0"/>
          </a:p>
          <a:p>
            <a:r>
              <a:rPr lang="hu-HU" dirty="0" smtClean="0"/>
              <a:t>DEMO 3</a:t>
            </a:r>
          </a:p>
          <a:p>
            <a:pPr lvl="1"/>
            <a:r>
              <a:rPr lang="hu-HU" dirty="0" err="1" smtClean="0"/>
              <a:t>geometriaattribútumok</a:t>
            </a:r>
            <a:r>
              <a:rPr lang="hu-HU" dirty="0" smtClean="0"/>
              <a:t> </a:t>
            </a:r>
            <a:r>
              <a:rPr lang="hu-HU" dirty="0" smtClean="0"/>
              <a:t>hozzáadásának </a:t>
            </a:r>
            <a:r>
              <a:rPr lang="hu-HU" dirty="0" smtClean="0"/>
              <a:t>leírása</a:t>
            </a:r>
          </a:p>
          <a:p>
            <a:pPr lvl="1"/>
            <a:r>
              <a:rPr lang="hu-HU" dirty="0" smtClean="0"/>
              <a:t>ugyanez Pythonból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876" y="1434483"/>
            <a:ext cx="4663415" cy="4617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7332875" y="2766785"/>
            <a:ext cx="4663415" cy="16745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leírása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494676" cy="4754563"/>
          </a:xfrm>
        </p:spPr>
        <p:txBody>
          <a:bodyPr/>
          <a:lstStyle/>
          <a:p>
            <a:r>
              <a:rPr lang="hu-HU" dirty="0"/>
              <a:t>összes eszköz részletes leírása (angolul</a:t>
            </a:r>
            <a:r>
              <a:rPr lang="hu-HU" dirty="0" smtClean="0"/>
              <a:t>…)</a:t>
            </a:r>
            <a:endParaRPr lang="hu-HU" dirty="0" smtClean="0"/>
          </a:p>
          <a:p>
            <a:pPr lvl="1"/>
            <a:r>
              <a:rPr lang="hu-HU" dirty="0" smtClean="0"/>
              <a:t>https</a:t>
            </a:r>
            <a:r>
              <a:rPr lang="hu-HU" dirty="0"/>
              <a:t>://</a:t>
            </a:r>
            <a:r>
              <a:rPr lang="hu-HU" dirty="0" smtClean="0"/>
              <a:t>docs.qgis.org/3.22/en/docs/user_manual/processing_algs/index.html</a:t>
            </a:r>
          </a:p>
          <a:p>
            <a:pPr lvl="1"/>
            <a:r>
              <a:rPr lang="hu-HU" dirty="0" smtClean="0"/>
              <a:t>paraméterek neve, típusa, lehetséges értékei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eredmény leírása</a:t>
            </a:r>
          </a:p>
          <a:p>
            <a:pPr lvl="1"/>
            <a:r>
              <a:rPr lang="hu-HU" dirty="0" smtClean="0"/>
              <a:t>eszközazonosító</a:t>
            </a:r>
            <a:endParaRPr lang="hu-HU" dirty="0" smtClean="0"/>
          </a:p>
          <a:p>
            <a:r>
              <a:rPr lang="hu-HU" dirty="0" smtClean="0"/>
              <a:t>súgó megnyitása Pythonban</a:t>
            </a:r>
          </a:p>
          <a:p>
            <a:pPr lvl="1"/>
            <a:r>
              <a:rPr lang="en-US" dirty="0" err="1" smtClean="0"/>
              <a:t>processing.algorithmHelp</a:t>
            </a:r>
            <a:r>
              <a:rPr lang="en-US" dirty="0" smtClean="0"/>
              <a:t>(</a:t>
            </a:r>
            <a:r>
              <a:rPr lang="hu-HU" dirty="0" err="1" smtClean="0"/>
              <a:t>id</a:t>
            </a:r>
            <a:r>
              <a:rPr lang="en-US" dirty="0" smtClean="0"/>
              <a:t>)</a:t>
            </a:r>
            <a:endParaRPr lang="en-US" dirty="0"/>
          </a:p>
          <a:p>
            <a:endParaRPr lang="hu-HU" dirty="0" smtClean="0"/>
          </a:p>
          <a:p>
            <a:r>
              <a:rPr lang="hu-HU" dirty="0" smtClean="0"/>
              <a:t>DEMO 3</a:t>
            </a:r>
          </a:p>
          <a:p>
            <a:pPr lvl="1"/>
            <a:r>
              <a:rPr lang="hu-HU" dirty="0" err="1" smtClean="0"/>
              <a:t>geometriaattribútumok</a:t>
            </a:r>
            <a:r>
              <a:rPr lang="hu-HU" dirty="0" smtClean="0"/>
              <a:t> </a:t>
            </a:r>
            <a:r>
              <a:rPr lang="hu-HU" dirty="0" smtClean="0"/>
              <a:t>hozzáadásának </a:t>
            </a:r>
            <a:r>
              <a:rPr lang="hu-HU" dirty="0" smtClean="0"/>
              <a:t>leírása</a:t>
            </a:r>
          </a:p>
          <a:p>
            <a:pPr lvl="1"/>
            <a:r>
              <a:rPr lang="hu-HU" dirty="0" smtClean="0"/>
              <a:t>ugyanez Pythonból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876" y="1434483"/>
            <a:ext cx="4663415" cy="4617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7332876" y="4377873"/>
            <a:ext cx="4663415" cy="702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pPr lvl="1"/>
            <a:r>
              <a:rPr lang="hu-HU" dirty="0" err="1" smtClean="0"/>
              <a:t>Geoprocessing</a:t>
            </a:r>
            <a:r>
              <a:rPr lang="hu-HU" dirty="0" smtClean="0"/>
              <a:t> eszközök: halmazműveletek, puffer, legkisebb befoglaló konvex sokszög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Geometria eszközök: átalakítások (vonal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↔ poligon, 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egyelemű ↔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többelemű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hu-HU" dirty="0" err="1">
                <a:solidFill>
                  <a:srgbClr val="FF0000"/>
                </a:solidFill>
                <a:sym typeface="Wingdings" panose="05000000000000000000" pitchFamily="2" charset="2"/>
              </a:rPr>
              <a:t>centroid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), egyszerűsítés, ellenőrzés, geometriai attribútumok hozzáadása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Delaunay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hu-HU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Voronoi</a:t>
            </a:r>
            <a:endParaRPr lang="hu-HU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hu-HU" dirty="0" smtClean="0"/>
              <a:t>Kutató eszközök: véletlen pontok, rácsok, kiválasztások</a:t>
            </a:r>
          </a:p>
          <a:p>
            <a:pPr lvl="1"/>
            <a:r>
              <a:rPr lang="hu-HU" dirty="0" smtClean="0"/>
              <a:t>Elemző eszközök: statisztikák, távolságmátrix, egyedi értékek</a:t>
            </a:r>
          </a:p>
          <a:p>
            <a:pPr lvl="1"/>
            <a:r>
              <a:rPr lang="hu-HU" dirty="0" smtClean="0"/>
              <a:t>Adatkezelő eszközök: összekapcsolás, átvetítés, összefűzés/darabolás</a:t>
            </a:r>
          </a:p>
          <a:p>
            <a:r>
              <a:rPr lang="hu-HU" dirty="0" smtClean="0"/>
              <a:t>Raszter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5122"/>
            <a:ext cx="1885950" cy="1524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0248900" y="20320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leírása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494676" cy="4754563"/>
          </a:xfrm>
        </p:spPr>
        <p:txBody>
          <a:bodyPr/>
          <a:lstStyle/>
          <a:p>
            <a:r>
              <a:rPr lang="hu-HU" dirty="0"/>
              <a:t>összes eszköz részletes leírása (angolul</a:t>
            </a:r>
            <a:r>
              <a:rPr lang="hu-HU" dirty="0" smtClean="0"/>
              <a:t>…)</a:t>
            </a:r>
            <a:endParaRPr lang="hu-HU" dirty="0" smtClean="0"/>
          </a:p>
          <a:p>
            <a:pPr lvl="1"/>
            <a:r>
              <a:rPr lang="hu-HU" dirty="0" smtClean="0"/>
              <a:t>https</a:t>
            </a:r>
            <a:r>
              <a:rPr lang="hu-HU" dirty="0"/>
              <a:t>://</a:t>
            </a:r>
            <a:r>
              <a:rPr lang="hu-HU" dirty="0" smtClean="0"/>
              <a:t>docs.qgis.org/3.22/en/docs/user_manual/processing_algs/index.html</a:t>
            </a:r>
          </a:p>
          <a:p>
            <a:pPr lvl="1"/>
            <a:r>
              <a:rPr lang="hu-HU" dirty="0" smtClean="0"/>
              <a:t>paraméterek neve, típusa, lehetséges értékei</a:t>
            </a:r>
          </a:p>
          <a:p>
            <a:pPr lvl="1"/>
            <a:r>
              <a:rPr lang="hu-HU" dirty="0" smtClean="0"/>
              <a:t>eredmény leírása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eszközazonosító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súgó megnyitása Pythonban</a:t>
            </a:r>
          </a:p>
          <a:p>
            <a:pPr lvl="1"/>
            <a:r>
              <a:rPr lang="en-US" dirty="0" err="1" smtClean="0"/>
              <a:t>processing.algorithmHelp</a:t>
            </a:r>
            <a:r>
              <a:rPr lang="en-US" dirty="0" smtClean="0"/>
              <a:t>(</a:t>
            </a:r>
            <a:r>
              <a:rPr lang="hu-HU" dirty="0" err="1" smtClean="0"/>
              <a:t>id</a:t>
            </a:r>
            <a:r>
              <a:rPr lang="en-US" dirty="0" smtClean="0"/>
              <a:t>)</a:t>
            </a:r>
            <a:endParaRPr lang="en-US" dirty="0"/>
          </a:p>
          <a:p>
            <a:endParaRPr lang="hu-HU" dirty="0" smtClean="0"/>
          </a:p>
          <a:p>
            <a:r>
              <a:rPr lang="hu-HU" dirty="0" smtClean="0"/>
              <a:t>DEMO 3</a:t>
            </a:r>
          </a:p>
          <a:p>
            <a:pPr lvl="1"/>
            <a:r>
              <a:rPr lang="hu-HU" dirty="0" err="1" smtClean="0"/>
              <a:t>geometriaattribútumok</a:t>
            </a:r>
            <a:r>
              <a:rPr lang="hu-HU" dirty="0" smtClean="0"/>
              <a:t> </a:t>
            </a:r>
            <a:r>
              <a:rPr lang="hu-HU" dirty="0" smtClean="0"/>
              <a:t>hozzáadásának </a:t>
            </a:r>
            <a:r>
              <a:rPr lang="hu-HU" dirty="0" smtClean="0"/>
              <a:t>leírása</a:t>
            </a:r>
          </a:p>
          <a:p>
            <a:pPr lvl="1"/>
            <a:r>
              <a:rPr lang="hu-HU" dirty="0" smtClean="0"/>
              <a:t>ugyanez Pythonból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876" y="1434483"/>
            <a:ext cx="4663415" cy="4617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7332875" y="5226958"/>
            <a:ext cx="4663415" cy="215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keresése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összes elérhető eszköz lekérése</a:t>
            </a:r>
          </a:p>
          <a:p>
            <a:pPr lvl="1"/>
            <a:r>
              <a:rPr lang="hu-HU" dirty="0" err="1"/>
              <a:t>QgsApplication.processingRegistry</a:t>
            </a:r>
            <a:r>
              <a:rPr lang="hu-HU" dirty="0"/>
              <a:t>().</a:t>
            </a:r>
            <a:r>
              <a:rPr lang="hu-HU" dirty="0" err="1"/>
              <a:t>algorithms</a:t>
            </a:r>
            <a:r>
              <a:rPr lang="hu-HU" dirty="0" smtClean="0"/>
              <a:t>()</a:t>
            </a:r>
          </a:p>
          <a:p>
            <a:r>
              <a:rPr lang="hu-HU" dirty="0" smtClean="0"/>
              <a:t>eszköz azonosítójának lekérése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id</a:t>
            </a:r>
            <a:r>
              <a:rPr lang="hu-HU" dirty="0" smtClean="0"/>
              <a:t>()</a:t>
            </a:r>
          </a:p>
          <a:p>
            <a:r>
              <a:rPr lang="hu-HU" dirty="0" smtClean="0"/>
              <a:t>eszköz </a:t>
            </a:r>
            <a:r>
              <a:rPr lang="hu-HU" dirty="0" err="1" smtClean="0"/>
              <a:t>QGIS-ben</a:t>
            </a:r>
            <a:r>
              <a:rPr lang="hu-HU" dirty="0" smtClean="0"/>
              <a:t> megjelenített </a:t>
            </a:r>
            <a:r>
              <a:rPr lang="hu-HU" dirty="0" smtClean="0"/>
              <a:t>nevének lekérése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/>
              <a:t>displayName</a:t>
            </a:r>
            <a:r>
              <a:rPr lang="hu-HU" dirty="0"/>
              <a:t>()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DEMO </a:t>
            </a:r>
            <a:r>
              <a:rPr lang="hu-HU" dirty="0" smtClean="0"/>
              <a:t>4</a:t>
            </a:r>
          </a:p>
          <a:p>
            <a:pPr lvl="1"/>
            <a:r>
              <a:rPr lang="hu-HU" dirty="0" smtClean="0"/>
              <a:t>összes eszköz azonosítójának és megjelenített nevének képernyőre írása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</a:t>
            </a:r>
            <a:r>
              <a:rPr lang="hu-HU" dirty="0" smtClean="0"/>
              <a:t>futtatása Pythonnal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processing.run</a:t>
            </a:r>
            <a:r>
              <a:rPr lang="en-US" dirty="0" smtClean="0"/>
              <a:t>(</a:t>
            </a:r>
            <a:r>
              <a:rPr lang="en-US" dirty="0" err="1" smtClean="0"/>
              <a:t>algOrName</a:t>
            </a:r>
            <a:r>
              <a:rPr lang="hu-HU" dirty="0"/>
              <a:t>, </a:t>
            </a:r>
            <a:r>
              <a:rPr lang="hu-HU" dirty="0" err="1"/>
              <a:t>parameters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lefuttatja az </a:t>
            </a:r>
            <a:r>
              <a:rPr lang="en-US" i="1" dirty="0" err="1" smtClean="0"/>
              <a:t>algOrName</a:t>
            </a:r>
            <a:r>
              <a:rPr lang="hu-HU" dirty="0" smtClean="0"/>
              <a:t> </a:t>
            </a:r>
            <a:r>
              <a:rPr lang="hu-HU" dirty="0" err="1" smtClean="0"/>
              <a:t>azonosítójú</a:t>
            </a:r>
            <a:r>
              <a:rPr lang="hu-HU" dirty="0" smtClean="0"/>
              <a:t> eszközt a </a:t>
            </a:r>
            <a:r>
              <a:rPr lang="hu-HU" i="1" dirty="0" err="1" smtClean="0"/>
              <a:t>parameters</a:t>
            </a:r>
            <a:r>
              <a:rPr lang="hu-HU" dirty="0" smtClean="0"/>
              <a:t> szótárban meghatározott bemeneti paraméterekkel</a:t>
            </a:r>
          </a:p>
          <a:p>
            <a:pPr lvl="1"/>
            <a:r>
              <a:rPr lang="hu-HU" dirty="0" smtClean="0"/>
              <a:t>eredménye elkapható, az "OUTPUT" nevű elem később felhasználható</a:t>
            </a:r>
          </a:p>
          <a:p>
            <a:pPr lvl="1"/>
            <a:r>
              <a:rPr lang="hu-HU" dirty="0" smtClean="0"/>
              <a:t>nem adja hozzá a tartalomjegyzékhez, de ezt utólag megtehetjük:</a:t>
            </a:r>
          </a:p>
          <a:p>
            <a:pPr lvl="1"/>
            <a:r>
              <a:rPr lang="hu-HU" dirty="0" err="1"/>
              <a:t>QgsProject.instance</a:t>
            </a:r>
            <a:r>
              <a:rPr lang="hu-HU" dirty="0"/>
              <a:t>().</a:t>
            </a:r>
            <a:r>
              <a:rPr lang="hu-HU" dirty="0" err="1" smtClean="0"/>
              <a:t>addMapLayer</a:t>
            </a:r>
            <a:r>
              <a:rPr lang="hu-HU" dirty="0" smtClean="0"/>
              <a:t>(</a:t>
            </a:r>
            <a:r>
              <a:rPr lang="hu-HU" i="1" dirty="0" smtClean="0"/>
              <a:t>eredmény</a:t>
            </a:r>
            <a:r>
              <a:rPr lang="hu-HU" dirty="0" smtClean="0"/>
              <a:t>[</a:t>
            </a:r>
            <a:r>
              <a:rPr lang="hu-HU" dirty="0"/>
              <a:t>"OUTPUT</a:t>
            </a:r>
            <a:r>
              <a:rPr lang="hu-HU" dirty="0" smtClean="0"/>
              <a:t>"])</a:t>
            </a:r>
          </a:p>
          <a:p>
            <a:r>
              <a:rPr lang="en-US" dirty="0" err="1" smtClean="0"/>
              <a:t>processing.runAndLoadResults</a:t>
            </a:r>
            <a:r>
              <a:rPr lang="en-US" dirty="0" smtClean="0"/>
              <a:t>(</a:t>
            </a:r>
            <a:r>
              <a:rPr lang="en-US" dirty="0" err="1"/>
              <a:t>algOrName</a:t>
            </a:r>
            <a:r>
              <a:rPr lang="hu-HU" dirty="0"/>
              <a:t>, </a:t>
            </a:r>
            <a:r>
              <a:rPr lang="hu-HU" dirty="0" err="1"/>
              <a:t>parameters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/>
              <a:t>lefuttatja az eszközt</a:t>
            </a:r>
          </a:p>
          <a:p>
            <a:pPr lvl="1"/>
            <a:r>
              <a:rPr lang="hu-HU" dirty="0" smtClean="0"/>
              <a:t>és hozzá is adja az eredményt a tartalomjegyzékhez</a:t>
            </a:r>
          </a:p>
          <a:p>
            <a:r>
              <a:rPr lang="en-US" dirty="0" err="1"/>
              <a:t>processing.execAlgorithmDialog</a:t>
            </a:r>
            <a:r>
              <a:rPr lang="en-US" dirty="0"/>
              <a:t>(</a:t>
            </a:r>
            <a:r>
              <a:rPr lang="en-US" dirty="0" err="1"/>
              <a:t>algOrName</a:t>
            </a:r>
            <a:r>
              <a:rPr lang="hu-HU" dirty="0"/>
              <a:t>, </a:t>
            </a:r>
            <a:r>
              <a:rPr lang="hu-HU" dirty="0" err="1"/>
              <a:t>parameters</a:t>
            </a:r>
            <a:r>
              <a:rPr lang="en-US" dirty="0"/>
              <a:t>)</a:t>
            </a:r>
            <a:endParaRPr lang="hu-HU" dirty="0"/>
          </a:p>
          <a:p>
            <a:pPr lvl="1"/>
            <a:r>
              <a:rPr lang="hu-HU" dirty="0" smtClean="0"/>
              <a:t>megnyitja az eszköz ablakát</a:t>
            </a:r>
          </a:p>
          <a:p>
            <a:pPr lvl="1"/>
            <a:r>
              <a:rPr lang="hu-HU" dirty="0" smtClean="0"/>
              <a:t>felhasználó kattinthat a Futtatás gombra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 Pythonnal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vigyázat!</a:t>
            </a:r>
          </a:p>
          <a:p>
            <a:pPr lvl="1"/>
            <a:r>
              <a:rPr lang="hu-HU" dirty="0" smtClean="0"/>
              <a:t>az </a:t>
            </a:r>
            <a:r>
              <a:rPr lang="hu-HU" i="1" dirty="0"/>
              <a:t>eredmény</a:t>
            </a:r>
            <a:r>
              <a:rPr lang="hu-HU" dirty="0"/>
              <a:t>["OUTPUT</a:t>
            </a:r>
            <a:r>
              <a:rPr lang="hu-HU" dirty="0" smtClean="0"/>
              <a:t>"] bizonyos eszközök esetében egy réteg,</a:t>
            </a:r>
          </a:p>
          <a:p>
            <a:pPr lvl="1"/>
            <a:r>
              <a:rPr lang="hu-HU" dirty="0" smtClean="0"/>
              <a:t>más eszközöknél viszont csak a réteg azonosítója vagy a mentett fájl neve (elérési úttal)</a:t>
            </a:r>
          </a:p>
          <a:p>
            <a:pPr lvl="1"/>
            <a:r>
              <a:rPr lang="hu-HU" dirty="0"/>
              <a:t>pl. a következő demóban szöveg lesz, a rákövetkező feladatban viszont </a:t>
            </a:r>
            <a:r>
              <a:rPr lang="hu-HU" dirty="0" smtClean="0"/>
              <a:t>réteg</a:t>
            </a:r>
          </a:p>
          <a:p>
            <a:r>
              <a:rPr lang="hu-HU" dirty="0" smtClean="0"/>
              <a:t>vagyis ezt ellenőrizni kell, nem egységesek az eszközök ebből a szempontból…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 Pythonnal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 5</a:t>
            </a:r>
          </a:p>
          <a:p>
            <a:pPr lvl="1"/>
            <a:r>
              <a:rPr lang="hu-HU" dirty="0" err="1" smtClean="0"/>
              <a:t>centroidok</a:t>
            </a:r>
            <a:r>
              <a:rPr lang="hu-HU" dirty="0" smtClean="0"/>
              <a:t> online súgója </a:t>
            </a:r>
            <a:r>
              <a:rPr lang="hu-HU" dirty="0" smtClean="0">
                <a:sym typeface="Wingdings" panose="05000000000000000000" pitchFamily="2" charset="2"/>
              </a:rPr>
              <a:t> azonosító, paraméterek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bemeneti réteg átadása rétegváltozóként és szövegként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eredmény elkapása, eredményréteg kinyerése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utólagos hozzáadás, eszközfuttatás automatikus réteghozzáadással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eszközfuttatás felhasználói megerősítéssel</a:t>
            </a:r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860" y="3961642"/>
            <a:ext cx="2922810" cy="2115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3961642"/>
            <a:ext cx="3086100" cy="2115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34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keresd meg az eszköztárban a </a:t>
            </a:r>
            <a:r>
              <a:rPr lang="hu-HU" dirty="0" err="1" smtClean="0"/>
              <a:t>Voronoi-poligonokat</a:t>
            </a:r>
            <a:r>
              <a:rPr lang="hu-HU" dirty="0" smtClean="0"/>
              <a:t> készítő eszközt</a:t>
            </a:r>
          </a:p>
          <a:p>
            <a:pPr lvl="1"/>
            <a:r>
              <a:rPr lang="hu-HU" dirty="0" smtClean="0"/>
              <a:t>rátartva az egeret olvasd ki az azonosítóját</a:t>
            </a:r>
          </a:p>
          <a:p>
            <a:pPr lvl="1"/>
            <a:r>
              <a:rPr lang="hu-HU" dirty="0" smtClean="0"/>
              <a:t>Pythonban rögzítsd ezt az azonosítót egy szövegváltozóban</a:t>
            </a:r>
          </a:p>
          <a:p>
            <a:r>
              <a:rPr lang="hu-HU" dirty="0" smtClean="0"/>
              <a:t>lépegess végig az összes elérhető eszközön, és amelyiknek az azonosítója megegyezik az előbb rögzített azonosítóval, annak írd a képernyőre a </a:t>
            </a:r>
            <a:r>
              <a:rPr lang="hu-HU" dirty="0" err="1" smtClean="0"/>
              <a:t>QGIS-ben</a:t>
            </a:r>
            <a:r>
              <a:rPr lang="hu-HU" dirty="0" smtClean="0"/>
              <a:t> megjelenő nevét</a:t>
            </a:r>
          </a:p>
          <a:p>
            <a:r>
              <a:rPr lang="hu-HU" dirty="0" smtClean="0"/>
              <a:t>jelenítsd meg az eszköz súgóját Pythonban</a:t>
            </a:r>
          </a:p>
          <a:p>
            <a:r>
              <a:rPr lang="hu-HU" dirty="0" smtClean="0"/>
              <a:t>hozd létre a paraméterek szótárát: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munkamappában lévő </a:t>
            </a:r>
            <a:r>
              <a:rPr lang="hu-HU" dirty="0" smtClean="0"/>
              <a:t>varosok_</a:t>
            </a:r>
            <a:r>
              <a:rPr lang="hu-HU" dirty="0" err="1" smtClean="0"/>
              <a:t>karpat</a:t>
            </a:r>
            <a:r>
              <a:rPr lang="hu-HU" dirty="0" smtClean="0"/>
              <a:t>_</a:t>
            </a:r>
            <a:r>
              <a:rPr lang="hu-HU" dirty="0" err="1" smtClean="0"/>
              <a:t>medenceben.shp-ra</a:t>
            </a:r>
            <a:r>
              <a:rPr lang="hu-HU" dirty="0" smtClean="0"/>
              <a:t> kell majd puffer nélkül (0) egy ideiglenes rétegbe </a:t>
            </a:r>
            <a:r>
              <a:rPr lang="hu-HU" dirty="0" err="1" smtClean="0"/>
              <a:t>Voronoi-poligonokat</a:t>
            </a:r>
            <a:r>
              <a:rPr lang="hu-HU" dirty="0" smtClean="0"/>
              <a:t> készíteni</a:t>
            </a:r>
          </a:p>
          <a:p>
            <a:r>
              <a:rPr lang="hu-HU" dirty="0" smtClean="0"/>
              <a:t>hívd meg az eszközt e paraméterekkel, kapd el az eredményét, és vedd ki az eredményréteget, írd a képernyőre az eredményréteg azonosítóját</a:t>
            </a:r>
          </a:p>
          <a:p>
            <a:pPr lvl="1"/>
            <a:r>
              <a:rPr lang="hu-HU" dirty="0" smtClean="0"/>
              <a:t>ha ideiglenes e réteg (ellenőrizd!), akkor add hozzá a tartalomjegyzékhez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7" y="348342"/>
            <a:ext cx="3454854" cy="2153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5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Felsorolók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enumeration</a:t>
            </a:r>
            <a:endParaRPr lang="hu-HU" dirty="0" smtClean="0"/>
          </a:p>
          <a:p>
            <a:r>
              <a:rPr lang="hu-HU" dirty="0" smtClean="0"/>
              <a:t>bizonyos eszközparaméterek megadott értékeket vehetnek fel</a:t>
            </a:r>
          </a:p>
          <a:p>
            <a:pPr lvl="1"/>
            <a:r>
              <a:rPr lang="hu-HU" dirty="0" smtClean="0"/>
              <a:t>a grafikus felületen egy legördülő listából választhatunk értéket</a:t>
            </a:r>
          </a:p>
          <a:p>
            <a:pPr lvl="1"/>
            <a:r>
              <a:rPr lang="hu-HU" dirty="0" smtClean="0"/>
              <a:t>Pythonos eszközhívás esetén a paraméter a 0, 1… egész értékeket</a:t>
            </a:r>
            <a:br>
              <a:rPr lang="hu-HU" dirty="0" smtClean="0"/>
            </a:br>
            <a:r>
              <a:rPr lang="hu-HU" dirty="0" smtClean="0"/>
              <a:t>veheti fel</a:t>
            </a:r>
          </a:p>
          <a:p>
            <a:pPr lvl="1"/>
            <a:r>
              <a:rPr lang="hu-HU" dirty="0" smtClean="0"/>
              <a:t>súgó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melyik számérték melyik lehetséges opciót jelenti</a:t>
            </a:r>
          </a:p>
          <a:p>
            <a:r>
              <a:rPr lang="hu-HU" dirty="0" smtClean="0"/>
              <a:t>ezekhez sokszor léteznek beszédes nevű,</a:t>
            </a:r>
            <a:br>
              <a:rPr lang="hu-HU" dirty="0" smtClean="0"/>
            </a:br>
            <a:r>
              <a:rPr lang="hu-HU" dirty="0" smtClean="0"/>
              <a:t>előre létrehozott változók</a:t>
            </a:r>
          </a:p>
          <a:p>
            <a:pPr lvl="1"/>
            <a:r>
              <a:rPr lang="hu-HU" dirty="0" smtClean="0"/>
              <a:t>amelyek a valóságban egy számot</a:t>
            </a:r>
            <a:br>
              <a:rPr lang="hu-HU" dirty="0" smtClean="0"/>
            </a:br>
            <a:r>
              <a:rPr lang="hu-HU" dirty="0" smtClean="0"/>
              <a:t>takarnak</a:t>
            </a:r>
          </a:p>
          <a:p>
            <a:pPr lvl="1"/>
            <a:r>
              <a:rPr lang="hu-HU" dirty="0" smtClean="0"/>
              <a:t>de behelyettesíthetők </a:t>
            </a:r>
            <a:r>
              <a:rPr lang="hu-HU" dirty="0" smtClean="0"/>
              <a:t>paraméterként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114" y="174172"/>
            <a:ext cx="2772228" cy="3054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943" y="3899443"/>
            <a:ext cx="5994399" cy="2192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89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Felsorolók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831852" cy="4754563"/>
          </a:xfrm>
        </p:spPr>
        <p:txBody>
          <a:bodyPr/>
          <a:lstStyle/>
          <a:p>
            <a:r>
              <a:rPr lang="hu-HU" dirty="0"/>
              <a:t>DEMO </a:t>
            </a:r>
            <a:r>
              <a:rPr lang="hu-HU" dirty="0" smtClean="0"/>
              <a:t>6</a:t>
            </a:r>
          </a:p>
          <a:p>
            <a:pPr lvl="1"/>
            <a:r>
              <a:rPr lang="hu-HU" dirty="0" smtClean="0"/>
              <a:t>kiválasztjuk a Budapest </a:t>
            </a:r>
            <a:r>
              <a:rPr lang="hu-HU" dirty="0"/>
              <a:t>nevű várost az </a:t>
            </a:r>
            <a:r>
              <a:rPr lang="hu-HU" dirty="0" err="1" smtClean="0"/>
              <a:t>qgis</a:t>
            </a:r>
            <a:r>
              <a:rPr lang="hu-HU" dirty="0" smtClean="0"/>
              <a:t>:</a:t>
            </a:r>
            <a:r>
              <a:rPr lang="hu-HU" dirty="0" err="1" smtClean="0"/>
              <a:t>selectbyattribute</a:t>
            </a:r>
            <a:r>
              <a:rPr lang="hu-HU" dirty="0" smtClean="0"/>
              <a:t> </a:t>
            </a:r>
            <a:r>
              <a:rPr lang="hu-HU" dirty="0" err="1" smtClean="0"/>
              <a:t>azonosítójú</a:t>
            </a:r>
            <a:r>
              <a:rPr lang="hu-HU" dirty="0" smtClean="0"/>
              <a:t> eszközzel új kiválasztásként (METHOD: 0)</a:t>
            </a:r>
          </a:p>
          <a:p>
            <a:pPr lvl="1"/>
            <a:r>
              <a:rPr lang="hu-HU" dirty="0" smtClean="0"/>
              <a:t>megnézzük a felsoroló lehetséges értékeit</a:t>
            </a:r>
          </a:p>
          <a:p>
            <a:pPr lvl="1"/>
            <a:r>
              <a:rPr lang="hu-HU" dirty="0" smtClean="0"/>
              <a:t>a kiválasztáshoz </a:t>
            </a:r>
            <a:r>
              <a:rPr lang="hu-HU" dirty="0"/>
              <a:t>hozzávesszük Tatabányát (METHOD</a:t>
            </a:r>
            <a:r>
              <a:rPr lang="hu-HU" dirty="0" smtClean="0"/>
              <a:t>: </a:t>
            </a:r>
            <a:r>
              <a:rPr lang="hu-HU" dirty="0" err="1" smtClean="0"/>
              <a:t>QgsVectorLayer.AddToSelection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17:05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0052" y="1451428"/>
            <a:ext cx="5333263" cy="46155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1509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Kiválasztott elemek felhasználása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a réteg kiválasztott elemeivel szeretnénk tovább dolgozni</a:t>
            </a:r>
          </a:p>
          <a:p>
            <a:pPr lvl="1"/>
            <a:r>
              <a:rPr lang="hu-HU" dirty="0" smtClean="0"/>
              <a:t>nem pedig az összessel (alapértelmezett)</a:t>
            </a:r>
          </a:p>
          <a:p>
            <a:pPr lvl="1"/>
            <a:r>
              <a:rPr lang="hu-HU" dirty="0" smtClean="0"/>
              <a:t>akkor két lehetőségünk van</a:t>
            </a:r>
          </a:p>
          <a:p>
            <a:r>
              <a:rPr lang="hu-HU" dirty="0" smtClean="0"/>
              <a:t>készítsünk új fájlt/réteget</a:t>
            </a:r>
          </a:p>
          <a:p>
            <a:pPr lvl="1"/>
            <a:r>
              <a:rPr lang="hu-HU" dirty="0" smtClean="0"/>
              <a:t>Export &gt; Kiválasztott elemek mentése másként</a:t>
            </a:r>
          </a:p>
          <a:p>
            <a:pPr lvl="1"/>
            <a:r>
              <a:rPr lang="en-US" dirty="0" err="1" smtClean="0"/>
              <a:t>QgsVectorFileWriter.writeAsVectorFormat</a:t>
            </a:r>
            <a:r>
              <a:rPr lang="hu-HU" dirty="0" smtClean="0"/>
              <a:t>(</a:t>
            </a:r>
            <a:r>
              <a:rPr lang="hu-HU" dirty="0" err="1" smtClean="0"/>
              <a:t>layer</a:t>
            </a:r>
            <a:r>
              <a:rPr lang="hu-HU" dirty="0" smtClean="0"/>
              <a:t>, </a:t>
            </a:r>
            <a:r>
              <a:rPr lang="hu-HU" dirty="0" err="1" smtClean="0"/>
              <a:t>fileName</a:t>
            </a:r>
            <a:r>
              <a:rPr lang="hu-HU" dirty="0" smtClean="0"/>
              <a:t>, </a:t>
            </a:r>
            <a:r>
              <a:rPr lang="hu-HU" dirty="0" err="1" smtClean="0"/>
              <a:t>fileEncoding</a:t>
            </a:r>
            <a:r>
              <a:rPr lang="hu-HU" dirty="0" smtClean="0"/>
              <a:t>, </a:t>
            </a:r>
            <a:r>
              <a:rPr lang="hu-HU" dirty="0" err="1" smtClean="0"/>
              <a:t>destCRS</a:t>
            </a:r>
            <a:r>
              <a:rPr lang="hu-HU" dirty="0" smtClean="0"/>
              <a:t>, </a:t>
            </a:r>
            <a:r>
              <a:rPr lang="hu-HU" dirty="0" err="1" smtClean="0"/>
              <a:t>driverName</a:t>
            </a:r>
            <a:r>
              <a:rPr lang="hu-HU" dirty="0" smtClean="0"/>
              <a:t>, </a:t>
            </a:r>
            <a:r>
              <a:rPr lang="hu-HU" dirty="0" err="1" smtClean="0"/>
              <a:t>onlySelected</a:t>
            </a:r>
            <a:r>
              <a:rPr lang="hu-HU" dirty="0" smtClean="0"/>
              <a:t> = </a:t>
            </a:r>
            <a:r>
              <a:rPr lang="hu-HU" dirty="0" err="1" smtClean="0"/>
              <a:t>True</a:t>
            </a:r>
            <a:r>
              <a:rPr lang="hu-HU" dirty="0" smtClean="0"/>
              <a:t>, …)</a:t>
            </a:r>
          </a:p>
          <a:p>
            <a:pPr lvl="1"/>
            <a:r>
              <a:rPr lang="hu-HU" dirty="0" smtClean="0"/>
              <a:t>nem mutatom be</a:t>
            </a:r>
          </a:p>
          <a:p>
            <a:r>
              <a:rPr lang="hu-HU" dirty="0" smtClean="0"/>
              <a:t>a réteg helyett a réteg kiválasztott elemeit jelöljük meg bemeneti paraméterként</a:t>
            </a:r>
          </a:p>
          <a:p>
            <a:pPr lvl="1"/>
            <a:r>
              <a:rPr lang="en-US" dirty="0" err="1" smtClean="0"/>
              <a:t>QgsProcessingFeatureSourceDefinition</a:t>
            </a:r>
            <a:r>
              <a:rPr lang="en-US" dirty="0" smtClean="0"/>
              <a:t>(source, </a:t>
            </a:r>
            <a:r>
              <a:rPr lang="en-US" dirty="0" err="1" smtClean="0"/>
              <a:t>selectedFeaturesOnly</a:t>
            </a:r>
            <a:r>
              <a:rPr lang="hu-HU" dirty="0" smtClean="0"/>
              <a:t> = </a:t>
            </a:r>
            <a:r>
              <a:rPr lang="hu-HU" dirty="0" err="1" smtClean="0"/>
              <a:t>True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</a:t>
            </a:r>
            <a:r>
              <a:rPr lang="hu-HU" dirty="0" smtClean="0"/>
              <a:t>futtatása összetett </a:t>
            </a:r>
            <a:r>
              <a:rPr lang="hu-HU" dirty="0" err="1" smtClean="0"/>
              <a:t>szkriptekben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eszközfuttatás kombinálható a már megismert nyelvi elemekkel</a:t>
            </a:r>
          </a:p>
          <a:p>
            <a:pPr lvl="1"/>
            <a:r>
              <a:rPr lang="hu-HU" dirty="0" err="1" smtClean="0"/>
              <a:t>for</a:t>
            </a:r>
            <a:endParaRPr lang="hu-HU" dirty="0" smtClean="0"/>
          </a:p>
          <a:p>
            <a:pPr lvl="1"/>
            <a:r>
              <a:rPr lang="hu-HU" dirty="0" err="1" smtClean="0"/>
              <a:t>while</a:t>
            </a:r>
            <a:endParaRPr lang="hu-HU" dirty="0" smtClean="0"/>
          </a:p>
          <a:p>
            <a:pPr lvl="1"/>
            <a:r>
              <a:rPr lang="hu-HU" dirty="0" err="1" smtClean="0"/>
              <a:t>if</a:t>
            </a:r>
            <a:r>
              <a:rPr lang="hu-HU" dirty="0" smtClean="0"/>
              <a:t>/</a:t>
            </a:r>
            <a:r>
              <a:rPr lang="hu-HU" dirty="0" err="1" smtClean="0"/>
              <a:t>elif</a:t>
            </a:r>
            <a:r>
              <a:rPr lang="hu-HU" dirty="0" smtClean="0"/>
              <a:t>/</a:t>
            </a:r>
            <a:r>
              <a:rPr lang="hu-HU" dirty="0" err="1" smtClean="0"/>
              <a:t>else</a:t>
            </a:r>
            <a:endParaRPr lang="hu-HU" dirty="0" smtClean="0"/>
          </a:p>
          <a:p>
            <a:pPr lvl="1"/>
            <a:r>
              <a:rPr lang="hu-HU" dirty="0" err="1" smtClean="0"/>
              <a:t>def</a:t>
            </a:r>
            <a:r>
              <a:rPr lang="hu-HU" dirty="0" smtClean="0"/>
              <a:t> (</a:t>
            </a:r>
            <a:r>
              <a:rPr lang="hu-HU" dirty="0"/>
              <a:t>függvényírás a következő </a:t>
            </a:r>
            <a:r>
              <a:rPr lang="hu-HU" dirty="0" smtClean="0"/>
              <a:t>órán)</a:t>
            </a:r>
          </a:p>
          <a:p>
            <a:r>
              <a:rPr lang="hu-HU" dirty="0" smtClean="0"/>
              <a:t>például</a:t>
            </a:r>
          </a:p>
          <a:p>
            <a:pPr lvl="1"/>
            <a:r>
              <a:rPr lang="hu-HU" dirty="0" smtClean="0"/>
              <a:t>végiglépkedhetünk a tartalomjegyzék összes rétegén, mindegyikre meghívva az eszközt (</a:t>
            </a:r>
            <a:r>
              <a:rPr lang="hu-HU" dirty="0" err="1" smtClean="0"/>
              <a:t>for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végiglépkedhetünk lehetséges paraméterek sorozatán (lista vagy </a:t>
            </a:r>
            <a:r>
              <a:rPr lang="hu-HU" dirty="0" err="1" smtClean="0"/>
              <a:t>számszekvencia</a:t>
            </a:r>
            <a:r>
              <a:rPr lang="hu-HU" dirty="0" smtClean="0"/>
              <a:t>) addig, amíg az eszközfuttatás a kívánt eredményt nem adja (</a:t>
            </a:r>
            <a:r>
              <a:rPr lang="hu-HU" dirty="0" err="1" smtClean="0"/>
              <a:t>while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 réteg neve vagy valamely tulajdonsága alapján dönthetünk az eszközfuttatásról (</a:t>
            </a:r>
            <a:r>
              <a:rPr lang="hu-HU" dirty="0" err="1" smtClean="0"/>
              <a:t>if</a:t>
            </a:r>
            <a:r>
              <a:rPr lang="hu-HU" dirty="0" smtClean="0"/>
              <a:t>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pPr lvl="1"/>
            <a:r>
              <a:rPr lang="hu-HU" dirty="0" err="1" smtClean="0"/>
              <a:t>Geoprocessing</a:t>
            </a:r>
            <a:r>
              <a:rPr lang="hu-HU" dirty="0" smtClean="0"/>
              <a:t> eszközök: halmazműveletek, puffer, legkisebb befoglaló konvex sokszög</a:t>
            </a:r>
          </a:p>
          <a:p>
            <a:pPr lvl="1"/>
            <a:r>
              <a:rPr lang="hu-HU" dirty="0" smtClean="0"/>
              <a:t>Geometria eszközök: átalakítások (vonal </a:t>
            </a:r>
            <a:r>
              <a:rPr lang="hu-HU" dirty="0" smtClean="0">
                <a:sym typeface="Wingdings" panose="05000000000000000000" pitchFamily="2" charset="2"/>
              </a:rPr>
              <a:t>↔ poligon, </a:t>
            </a:r>
            <a:r>
              <a:rPr lang="hu-HU" dirty="0">
                <a:sym typeface="Wingdings" panose="05000000000000000000" pitchFamily="2" charset="2"/>
              </a:rPr>
              <a:t>egyelemű ↔ </a:t>
            </a:r>
            <a:r>
              <a:rPr lang="hu-HU" dirty="0" smtClean="0">
                <a:sym typeface="Wingdings" panose="05000000000000000000" pitchFamily="2" charset="2"/>
              </a:rPr>
              <a:t>többelemű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>
                <a:sym typeface="Wingdings" panose="05000000000000000000" pitchFamily="2" charset="2"/>
              </a:rPr>
              <a:t>centroid</a:t>
            </a:r>
            <a:r>
              <a:rPr lang="hu-HU" dirty="0" smtClean="0">
                <a:sym typeface="Wingdings" panose="05000000000000000000" pitchFamily="2" charset="2"/>
              </a:rPr>
              <a:t>), egyszerűsítés, ellenőrzés, geometriai attribútumok hozzáadása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Delaunay</a:t>
            </a:r>
            <a:r>
              <a:rPr lang="hu-HU" dirty="0" smtClean="0">
                <a:sym typeface="Wingdings" panose="05000000000000000000" pitchFamily="2" charset="2"/>
              </a:rPr>
              <a:t>/</a:t>
            </a:r>
            <a:r>
              <a:rPr lang="hu-HU" dirty="0" err="1" smtClean="0">
                <a:sym typeface="Wingdings" panose="05000000000000000000" pitchFamily="2" charset="2"/>
              </a:rPr>
              <a:t>Voronoi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Kutató eszközök: véletlen pontok, rácsok, kiválasztások</a:t>
            </a:r>
          </a:p>
          <a:p>
            <a:pPr lvl="1"/>
            <a:r>
              <a:rPr lang="hu-HU" dirty="0" smtClean="0"/>
              <a:t>Elemző eszközök: statisztikák, távolságmátrix, egyedi értékek</a:t>
            </a:r>
          </a:p>
          <a:p>
            <a:pPr lvl="1"/>
            <a:r>
              <a:rPr lang="hu-HU" dirty="0" smtClean="0"/>
              <a:t>Adatkezelő eszközök: összekapcsolás, átvetítés, összefűzés/darabolás</a:t>
            </a:r>
          </a:p>
          <a:p>
            <a:r>
              <a:rPr lang="hu-HU" dirty="0" smtClean="0"/>
              <a:t>Raszter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5122"/>
            <a:ext cx="1885950" cy="1524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0248900" y="22606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 futtatása összetett </a:t>
            </a:r>
            <a:r>
              <a:rPr lang="hu-HU" dirty="0" err="1"/>
              <a:t>szkriptekben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252129" cy="4754563"/>
          </a:xfrm>
        </p:spPr>
        <p:txBody>
          <a:bodyPr/>
          <a:lstStyle/>
          <a:p>
            <a:r>
              <a:rPr lang="hu-HU" dirty="0" smtClean="0"/>
              <a:t>DEMO 7</a:t>
            </a:r>
          </a:p>
          <a:p>
            <a:pPr lvl="1"/>
            <a:r>
              <a:rPr lang="hu-HU" dirty="0" smtClean="0"/>
              <a:t>elágazás kombinálása eszközhívással</a:t>
            </a:r>
          </a:p>
          <a:p>
            <a:pPr lvl="1"/>
            <a:r>
              <a:rPr lang="hu-HU" dirty="0" err="1" smtClean="0"/>
              <a:t>elöltesztelő</a:t>
            </a:r>
            <a:r>
              <a:rPr lang="hu-HU" dirty="0" smtClean="0"/>
              <a:t> ciklus kombinálása </a:t>
            </a:r>
            <a:r>
              <a:rPr lang="hu-HU" dirty="0" err="1" smtClean="0"/>
              <a:t>eszközhívásssal</a:t>
            </a:r>
            <a:endParaRPr lang="hu-HU" dirty="0" smtClean="0"/>
          </a:p>
          <a:p>
            <a:pPr lvl="1"/>
            <a:r>
              <a:rPr lang="hu-HU" dirty="0" smtClean="0"/>
              <a:t>kiválasztott elemekkel dolgozás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329" y="1422400"/>
            <a:ext cx="4904141" cy="4630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54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11034486" cy="4754563"/>
          </a:xfrm>
        </p:spPr>
        <p:txBody>
          <a:bodyPr/>
          <a:lstStyle/>
          <a:p>
            <a:r>
              <a:rPr lang="hu-HU" dirty="0" smtClean="0"/>
              <a:t>hozz létre egy számszekvenciát 50-től 500-ig 50-es lépésközzel</a:t>
            </a:r>
          </a:p>
          <a:p>
            <a:r>
              <a:rPr lang="hu-HU" dirty="0" smtClean="0"/>
              <a:t>egy ciklusban lépj </a:t>
            </a:r>
            <a:r>
              <a:rPr lang="hu-HU" dirty="0"/>
              <a:t>végig rajta, és minden iterációban végezd el az </a:t>
            </a:r>
            <a:r>
              <a:rPr lang="hu-HU" dirty="0" smtClean="0"/>
              <a:t>alábbiakat</a:t>
            </a:r>
          </a:p>
          <a:p>
            <a:pPr lvl="1"/>
            <a:r>
              <a:rPr lang="hu-HU" dirty="0" smtClean="0"/>
              <a:t>készíts Magyarország poligonján belül 5 km-es minimumtávolsággal annyi darab véletlenül generált pontot, amennyi éppen az </a:t>
            </a:r>
            <a:r>
              <a:rPr lang="hu-HU" dirty="0" err="1" smtClean="0"/>
              <a:t>iterátor</a:t>
            </a:r>
            <a:r>
              <a:rPr lang="hu-HU" dirty="0"/>
              <a:t> értéke (</a:t>
            </a:r>
            <a:r>
              <a:rPr lang="hu-HU" dirty="0" err="1"/>
              <a:t>qgis</a:t>
            </a:r>
            <a:r>
              <a:rPr lang="hu-HU" dirty="0"/>
              <a:t>:</a:t>
            </a:r>
            <a:r>
              <a:rPr lang="hu-HU" dirty="0" err="1"/>
              <a:t>randompointsinsidepolygons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számold meg egy új oszlopba, hogy a </a:t>
            </a:r>
            <a:r>
              <a:rPr lang="hu-HU" dirty="0" smtClean="0"/>
              <a:t>középtájak</a:t>
            </a:r>
            <a:br>
              <a:rPr lang="hu-HU" dirty="0" smtClean="0"/>
            </a:br>
            <a:r>
              <a:rPr lang="hu-HU" dirty="0" smtClean="0"/>
              <a:t>poligonjaiba </a:t>
            </a:r>
            <a:r>
              <a:rPr lang="hu-HU" dirty="0"/>
              <a:t>hány pont esett ("</a:t>
            </a:r>
            <a:r>
              <a:rPr lang="hu-HU" dirty="0" err="1"/>
              <a:t>qgis</a:t>
            </a:r>
            <a:r>
              <a:rPr lang="hu-HU" dirty="0"/>
              <a:t>:</a:t>
            </a:r>
            <a:r>
              <a:rPr lang="hu-HU" dirty="0" err="1"/>
              <a:t>countpointsinpolygon</a:t>
            </a:r>
            <a:r>
              <a:rPr lang="hu-HU" dirty="0" smtClean="0"/>
              <a:t>"),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"WEIGHT</a:t>
            </a:r>
            <a:r>
              <a:rPr lang="hu-HU" dirty="0" smtClean="0"/>
              <a:t>" és a "</a:t>
            </a:r>
            <a:r>
              <a:rPr lang="hu-HU" dirty="0"/>
              <a:t>CLASSFIELD</a:t>
            </a:r>
            <a:r>
              <a:rPr lang="hu-HU" dirty="0" smtClean="0"/>
              <a:t>" paramétereket hagyd </a:t>
            </a:r>
            <a:r>
              <a:rPr lang="hu-HU" dirty="0" smtClean="0"/>
              <a:t>el</a:t>
            </a:r>
            <a:br>
              <a:rPr lang="hu-HU" dirty="0" smtClean="0"/>
            </a:br>
            <a:r>
              <a:rPr lang="hu-HU" dirty="0" smtClean="0"/>
              <a:t>(vagy </a:t>
            </a:r>
            <a:r>
              <a:rPr lang="hu-HU" dirty="0" smtClean="0"/>
              <a:t>legyen az értékük </a:t>
            </a:r>
            <a:r>
              <a:rPr lang="hu-HU" dirty="0" err="1" smtClean="0"/>
              <a:t>None</a:t>
            </a:r>
            <a:r>
              <a:rPr lang="hu-HU" dirty="0" smtClean="0"/>
              <a:t>, idézőjelek nélkül)</a:t>
            </a:r>
          </a:p>
          <a:p>
            <a:pPr lvl="1"/>
            <a:r>
              <a:rPr lang="hu-HU" dirty="0" smtClean="0"/>
              <a:t>jelöld ki azon elemeket, amelyekbe 0 </a:t>
            </a:r>
            <a:r>
              <a:rPr lang="hu-HU" dirty="0"/>
              <a:t>pont esett</a:t>
            </a:r>
            <a:br>
              <a:rPr lang="hu-HU" dirty="0"/>
            </a:br>
            <a:r>
              <a:rPr lang="hu-HU" dirty="0"/>
              <a:t>("</a:t>
            </a:r>
            <a:r>
              <a:rPr lang="hu-HU" dirty="0" err="1"/>
              <a:t>qgis</a:t>
            </a:r>
            <a:r>
              <a:rPr lang="hu-HU" dirty="0"/>
              <a:t>:</a:t>
            </a:r>
            <a:r>
              <a:rPr lang="hu-HU" dirty="0" err="1"/>
              <a:t>selectbyattribute</a:t>
            </a:r>
            <a:r>
              <a:rPr lang="hu-HU" dirty="0" smtClean="0"/>
              <a:t>"), és beszédes szöveges</a:t>
            </a:r>
            <a:br>
              <a:rPr lang="hu-HU" dirty="0" smtClean="0"/>
            </a:br>
            <a:r>
              <a:rPr lang="hu-HU" dirty="0" smtClean="0"/>
              <a:t>üzenetben írd a képernyőre, hogy hány ilyen</a:t>
            </a:r>
            <a:br>
              <a:rPr lang="hu-HU" dirty="0" smtClean="0"/>
            </a:br>
            <a:r>
              <a:rPr lang="hu-HU" dirty="0" smtClean="0"/>
              <a:t>középtájpoligont </a:t>
            </a:r>
            <a:r>
              <a:rPr lang="hu-HU" dirty="0" smtClean="0"/>
              <a:t>találtál</a:t>
            </a:r>
          </a:p>
          <a:p>
            <a:r>
              <a:rPr lang="hu-HU" dirty="0" smtClean="0"/>
              <a:t>ideiglenes fájlokkal dolgozz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680" y="5487078"/>
            <a:ext cx="3802136" cy="1235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680" y="3040405"/>
            <a:ext cx="3802136" cy="23022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pPr lvl="1"/>
            <a:r>
              <a:rPr lang="hu-HU" dirty="0" err="1" smtClean="0"/>
              <a:t>Geoprocessing</a:t>
            </a:r>
            <a:r>
              <a:rPr lang="hu-HU" dirty="0" smtClean="0"/>
              <a:t> eszközök: halmazműveletek, puffer, legkisebb befoglaló konvex sokszög</a:t>
            </a:r>
          </a:p>
          <a:p>
            <a:pPr lvl="1"/>
            <a:r>
              <a:rPr lang="hu-HU" dirty="0" smtClean="0"/>
              <a:t>Geometria eszközök: átalakítások (vonal </a:t>
            </a:r>
            <a:r>
              <a:rPr lang="hu-HU" dirty="0" smtClean="0">
                <a:sym typeface="Wingdings" panose="05000000000000000000" pitchFamily="2" charset="2"/>
              </a:rPr>
              <a:t>↔ poligon, </a:t>
            </a:r>
            <a:r>
              <a:rPr lang="hu-HU" dirty="0">
                <a:sym typeface="Wingdings" panose="05000000000000000000" pitchFamily="2" charset="2"/>
              </a:rPr>
              <a:t>egyelemű ↔ </a:t>
            </a:r>
            <a:r>
              <a:rPr lang="hu-HU" dirty="0" smtClean="0">
                <a:sym typeface="Wingdings" panose="05000000000000000000" pitchFamily="2" charset="2"/>
              </a:rPr>
              <a:t>többelemű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>
                <a:sym typeface="Wingdings" panose="05000000000000000000" pitchFamily="2" charset="2"/>
              </a:rPr>
              <a:t>centroid</a:t>
            </a:r>
            <a:r>
              <a:rPr lang="hu-HU" dirty="0" smtClean="0">
                <a:sym typeface="Wingdings" panose="05000000000000000000" pitchFamily="2" charset="2"/>
              </a:rPr>
              <a:t>), egyszerűsítés, ellenőrzés, geometriai attribútumok hozzáadása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Delaunay</a:t>
            </a:r>
            <a:r>
              <a:rPr lang="hu-HU" dirty="0" smtClean="0">
                <a:sym typeface="Wingdings" panose="05000000000000000000" pitchFamily="2" charset="2"/>
              </a:rPr>
              <a:t>/</a:t>
            </a:r>
            <a:r>
              <a:rPr lang="hu-HU" dirty="0" err="1" smtClean="0">
                <a:sym typeface="Wingdings" panose="05000000000000000000" pitchFamily="2" charset="2"/>
              </a:rPr>
              <a:t>Voronoi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/>
              <a:t>Kutató eszközök: véletlen pontok, rácsok, kiválasztások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Elemző eszközök: statisztikák, távolságmátrix, egyedi értékek</a:t>
            </a:r>
          </a:p>
          <a:p>
            <a:pPr lvl="1"/>
            <a:r>
              <a:rPr lang="hu-HU" dirty="0" smtClean="0"/>
              <a:t>Adatkezelő eszközök: összekapcsolás, átvetítés, összefűzés/darabolás</a:t>
            </a:r>
          </a:p>
          <a:p>
            <a:r>
              <a:rPr lang="hu-HU" dirty="0" smtClean="0"/>
              <a:t>Raszter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5122"/>
            <a:ext cx="1885950" cy="1524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0248900" y="24765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pPr lvl="1"/>
            <a:r>
              <a:rPr lang="hu-HU" dirty="0" err="1" smtClean="0"/>
              <a:t>Geoprocessing</a:t>
            </a:r>
            <a:r>
              <a:rPr lang="hu-HU" dirty="0" smtClean="0"/>
              <a:t> eszközök: halmazműveletek, puffer, legkisebb befoglaló konvex sokszög</a:t>
            </a:r>
          </a:p>
          <a:p>
            <a:pPr lvl="1"/>
            <a:r>
              <a:rPr lang="hu-HU" dirty="0" smtClean="0"/>
              <a:t>Geometria eszközök: átalakítások (vonal </a:t>
            </a:r>
            <a:r>
              <a:rPr lang="hu-HU" dirty="0" smtClean="0">
                <a:sym typeface="Wingdings" panose="05000000000000000000" pitchFamily="2" charset="2"/>
              </a:rPr>
              <a:t>↔ poligon, </a:t>
            </a:r>
            <a:r>
              <a:rPr lang="hu-HU" dirty="0">
                <a:sym typeface="Wingdings" panose="05000000000000000000" pitchFamily="2" charset="2"/>
              </a:rPr>
              <a:t>egyelemű ↔ </a:t>
            </a:r>
            <a:r>
              <a:rPr lang="hu-HU" dirty="0" smtClean="0">
                <a:sym typeface="Wingdings" panose="05000000000000000000" pitchFamily="2" charset="2"/>
              </a:rPr>
              <a:t>többelemű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>
                <a:sym typeface="Wingdings" panose="05000000000000000000" pitchFamily="2" charset="2"/>
              </a:rPr>
              <a:t>centroid</a:t>
            </a:r>
            <a:r>
              <a:rPr lang="hu-HU" dirty="0" smtClean="0">
                <a:sym typeface="Wingdings" panose="05000000000000000000" pitchFamily="2" charset="2"/>
              </a:rPr>
              <a:t>), egyszerűsítés, ellenőrzés, geometriai attribútumok hozzáadása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Delaunay</a:t>
            </a:r>
            <a:r>
              <a:rPr lang="hu-HU" dirty="0" smtClean="0">
                <a:sym typeface="Wingdings" panose="05000000000000000000" pitchFamily="2" charset="2"/>
              </a:rPr>
              <a:t>/</a:t>
            </a:r>
            <a:r>
              <a:rPr lang="hu-HU" dirty="0" err="1" smtClean="0">
                <a:sym typeface="Wingdings" panose="05000000000000000000" pitchFamily="2" charset="2"/>
              </a:rPr>
              <a:t>Voronoi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/>
              <a:t>Kutató eszközök: véletlen pontok, rácsok, kiválasztások</a:t>
            </a:r>
          </a:p>
          <a:p>
            <a:pPr lvl="1"/>
            <a:r>
              <a:rPr lang="hu-HU" dirty="0" smtClean="0"/>
              <a:t>Elemző eszközök: statisztikák, távolságmátrix, egyedi értékek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Adatkezelő eszközök: összekapcsolás, átvetítés, összefűzés/darabolás</a:t>
            </a:r>
          </a:p>
          <a:p>
            <a:r>
              <a:rPr lang="hu-HU" dirty="0" smtClean="0"/>
              <a:t>Raszter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5122"/>
            <a:ext cx="1885950" cy="1524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0248900" y="26924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2400"/>
            <a:ext cx="1885950" cy="1905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r>
              <a:rPr lang="hu-HU" dirty="0" smtClean="0"/>
              <a:t>Raszter</a:t>
            </a:r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raszterkalkulátor</a:t>
            </a:r>
            <a:r>
              <a:rPr lang="hu-HU" dirty="0" smtClean="0">
                <a:solidFill>
                  <a:srgbClr val="FF0000"/>
                </a:solidFill>
              </a:rPr>
              <a:t>, igazítás, </a:t>
            </a:r>
            <a:r>
              <a:rPr lang="hu-HU" dirty="0" err="1" smtClean="0">
                <a:solidFill>
                  <a:srgbClr val="FF0000"/>
                </a:solidFill>
              </a:rPr>
              <a:t>georeferálás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smtClean="0"/>
              <a:t>Elemzés: távolságszámítás, mozgó ablak, terepjellemzők (kitettség, lejtőszög, TRI, TPI, domborzatárnyékolás)</a:t>
            </a:r>
          </a:p>
          <a:p>
            <a:pPr lvl="1"/>
            <a:r>
              <a:rPr lang="hu-HU" dirty="0" smtClean="0"/>
              <a:t>Vetületek: vetületmódosítás, transzformáció</a:t>
            </a:r>
          </a:p>
          <a:p>
            <a:pPr lvl="1"/>
            <a:r>
              <a:rPr lang="hu-HU" dirty="0" smtClean="0"/>
              <a:t>Egyebek: mozaik felosztása és összevonása</a:t>
            </a:r>
          </a:p>
          <a:p>
            <a:pPr lvl="1"/>
            <a:r>
              <a:rPr lang="hu-HU" dirty="0" smtClean="0"/>
              <a:t>Kivonat: vágás, maszkolás</a:t>
            </a:r>
          </a:p>
          <a:p>
            <a:pPr lvl="1"/>
            <a:r>
              <a:rPr lang="hu-HU" dirty="0" smtClean="0"/>
              <a:t>Konverzió: formátumok, színkezelés, raszter </a:t>
            </a:r>
            <a:r>
              <a:rPr lang="hu-HU" dirty="0" smtClean="0">
                <a:sym typeface="Wingdings" panose="05000000000000000000" pitchFamily="2" charset="2"/>
              </a:rPr>
              <a:t>↔ vektor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V="1">
            <a:off x="10153650" y="1638300"/>
            <a:ext cx="1720850" cy="647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2400"/>
            <a:ext cx="1885950" cy="1905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r>
              <a:rPr lang="hu-HU" dirty="0" smtClean="0"/>
              <a:t>Raszter</a:t>
            </a:r>
          </a:p>
          <a:p>
            <a:pPr lvl="1"/>
            <a:r>
              <a:rPr lang="hu-HU" dirty="0" err="1" smtClean="0"/>
              <a:t>raszterkalkulátor</a:t>
            </a:r>
            <a:r>
              <a:rPr lang="hu-HU" dirty="0" smtClean="0"/>
              <a:t>, igazítás, </a:t>
            </a:r>
            <a:r>
              <a:rPr lang="hu-HU" dirty="0" err="1" smtClean="0"/>
              <a:t>georeferálás</a:t>
            </a:r>
            <a:endParaRPr lang="hu-HU" dirty="0" smtClean="0"/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Elemzés: távolságszámítás, mozgó ablak, terepjellemzők (kitettség, lejtőszög, TRI, TPI, domborzatárnyékolás)</a:t>
            </a:r>
          </a:p>
          <a:p>
            <a:pPr lvl="1"/>
            <a:r>
              <a:rPr lang="hu-HU" dirty="0" smtClean="0"/>
              <a:t>Vetületek: vetületmódosítás, transzformáció</a:t>
            </a:r>
          </a:p>
          <a:p>
            <a:pPr lvl="1"/>
            <a:r>
              <a:rPr lang="hu-HU" dirty="0" smtClean="0"/>
              <a:t>Egyebek: mozaik felosztása és összevonása</a:t>
            </a:r>
          </a:p>
          <a:p>
            <a:pPr lvl="1"/>
            <a:r>
              <a:rPr lang="hu-HU" dirty="0" smtClean="0"/>
              <a:t>Kivonat: vágás, maszkolás</a:t>
            </a:r>
          </a:p>
          <a:p>
            <a:pPr lvl="1"/>
            <a:r>
              <a:rPr lang="hu-HU" dirty="0" smtClean="0"/>
              <a:t>Konverzió: formátumok, színkezelés, raszter </a:t>
            </a:r>
            <a:r>
              <a:rPr lang="hu-HU" dirty="0" smtClean="0">
                <a:sym typeface="Wingdings" panose="05000000000000000000" pitchFamily="2" charset="2"/>
              </a:rPr>
              <a:t>↔ vektor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16:07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10248900" y="22860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650" y="1422400"/>
            <a:ext cx="1885950" cy="1905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futtatása a grafikus felületen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315450" cy="4754563"/>
          </a:xfrm>
        </p:spPr>
        <p:txBody>
          <a:bodyPr/>
          <a:lstStyle/>
          <a:p>
            <a:r>
              <a:rPr lang="hu-HU" dirty="0" smtClean="0"/>
              <a:t>legfontosabb/leggyakrabban használt eszközök a menüben</a:t>
            </a:r>
          </a:p>
          <a:p>
            <a:r>
              <a:rPr lang="hu-HU" dirty="0" smtClean="0"/>
              <a:t>Vektor</a:t>
            </a:r>
          </a:p>
          <a:p>
            <a:r>
              <a:rPr lang="hu-HU" dirty="0" smtClean="0"/>
              <a:t>Raszter</a:t>
            </a:r>
          </a:p>
          <a:p>
            <a:pPr lvl="1"/>
            <a:r>
              <a:rPr lang="hu-HU" dirty="0" err="1" smtClean="0"/>
              <a:t>raszterkalkulátor</a:t>
            </a:r>
            <a:r>
              <a:rPr lang="hu-HU" dirty="0" smtClean="0"/>
              <a:t>, igazítás, </a:t>
            </a:r>
            <a:r>
              <a:rPr lang="hu-HU" dirty="0" err="1" smtClean="0"/>
              <a:t>georeferálás</a:t>
            </a:r>
            <a:endParaRPr lang="hu-HU" dirty="0" smtClean="0"/>
          </a:p>
          <a:p>
            <a:pPr lvl="1"/>
            <a:r>
              <a:rPr lang="hu-HU" dirty="0" smtClean="0"/>
              <a:t>Elemzés: távolságszámítás, mozgó ablak, terepjellemzők (kitettség, lejtőszög, TRI, TPI, domborzatárnyékolás)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Vetületek: vetületmódosítás, transzformáció</a:t>
            </a:r>
          </a:p>
          <a:p>
            <a:pPr lvl="1"/>
            <a:r>
              <a:rPr lang="hu-HU" dirty="0" smtClean="0"/>
              <a:t>Egyebek: mozaik felosztása és összevonása</a:t>
            </a:r>
          </a:p>
          <a:p>
            <a:pPr lvl="1"/>
            <a:r>
              <a:rPr lang="hu-HU" dirty="0" smtClean="0"/>
              <a:t>Kivonat: vágás, maszkolás</a:t>
            </a:r>
          </a:p>
          <a:p>
            <a:pPr lvl="1"/>
            <a:r>
              <a:rPr lang="hu-HU" dirty="0" smtClean="0"/>
              <a:t>Konverzió: formátumok, színkezelés, raszter </a:t>
            </a:r>
            <a:r>
              <a:rPr lang="hu-HU" dirty="0" smtClean="0">
                <a:sym typeface="Wingdings" panose="05000000000000000000" pitchFamily="2" charset="2"/>
              </a:rPr>
              <a:t>↔ vektor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16:07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10248900" y="2489200"/>
            <a:ext cx="162560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5000</TotalTime>
  <Words>2061</Words>
  <Application>Microsoft Office PowerPoint</Application>
  <PresentationFormat>Szélesvásznú</PresentationFormat>
  <Paragraphs>430</Paragraphs>
  <Slides>42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8" baseType="lpstr">
      <vt:lpstr>Arial</vt:lpstr>
      <vt:lpstr>Arial Narrow</vt:lpstr>
      <vt:lpstr>Calibri</vt:lpstr>
      <vt:lpstr>Courier New</vt:lpstr>
      <vt:lpstr>Wingdings</vt:lpstr>
      <vt:lpstr>Office-téma</vt:lpstr>
      <vt:lpstr>Eszközök futtatása Pythonnal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Eszközök futtatása a grafikus felületen</vt:lpstr>
      <vt:lpstr>Paraméterek és eredmény</vt:lpstr>
      <vt:lpstr>Paraméterek és eredmény</vt:lpstr>
      <vt:lpstr>Paraméterek és eredmény</vt:lpstr>
      <vt:lpstr>Eszköz újrafuttatása</vt:lpstr>
      <vt:lpstr>Eszköz újrafuttatása</vt:lpstr>
      <vt:lpstr>Eszköz újrafuttatása</vt:lpstr>
      <vt:lpstr>Eszköz újrafuttatása</vt:lpstr>
      <vt:lpstr>Eszköz újrafuttatása</vt:lpstr>
      <vt:lpstr>Eszközök leírása</vt:lpstr>
      <vt:lpstr>Eszközök leírása</vt:lpstr>
      <vt:lpstr>Eszközök leírása</vt:lpstr>
      <vt:lpstr>Eszközök leírása</vt:lpstr>
      <vt:lpstr>Eszközök keresése</vt:lpstr>
      <vt:lpstr>Eszközök futtatása Pythonnal</vt:lpstr>
      <vt:lpstr>Eszközök futtatása Pythonnal</vt:lpstr>
      <vt:lpstr>Eszközök futtatása Pythonnal</vt:lpstr>
      <vt:lpstr>1. feladat</vt:lpstr>
      <vt:lpstr>Felsorolók</vt:lpstr>
      <vt:lpstr>Felsorolók</vt:lpstr>
      <vt:lpstr>Kiválasztott elemek felhasználása</vt:lpstr>
      <vt:lpstr>Eszközök futtatása összetett szkriptekben</vt:lpstr>
      <vt:lpstr>Eszközök futtatása összetett szkriptekben</vt:lpstr>
      <vt:lpstr>2. feladat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286</cp:revision>
  <dcterms:created xsi:type="dcterms:W3CDTF">2021-09-14T06:27:21Z</dcterms:created>
  <dcterms:modified xsi:type="dcterms:W3CDTF">2023-03-28T15:20:44Z</dcterms:modified>
</cp:coreProperties>
</file>